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-378" y="360"/>
      </p:cViewPr>
      <p:guideLst>
        <p:guide orient="horz" pos="2160"/>
        <p:guide pos="37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130426"/>
            <a:ext cx="1010412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886200"/>
            <a:ext cx="83210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39"/>
            <a:ext cx="267462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39"/>
            <a:ext cx="782574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406901"/>
            <a:ext cx="101041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906713"/>
            <a:ext cx="101041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600201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600201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35113"/>
            <a:ext cx="52522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174875"/>
            <a:ext cx="52522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3" y="1535113"/>
            <a:ext cx="52543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3" y="2174875"/>
            <a:ext cx="52543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1" y="273050"/>
            <a:ext cx="39108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5" y="273051"/>
            <a:ext cx="66452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1" y="1435101"/>
            <a:ext cx="391080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4800600"/>
            <a:ext cx="71323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612775"/>
            <a:ext cx="71323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5367338"/>
            <a:ext cx="71323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600201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6356351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1CDA-803C-400C-939F-B97F1626BBC0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6356351"/>
            <a:ext cx="376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6356351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F2AB0-1021-47F9-AFFF-BF76F0DCA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Connector 54"/>
          <p:cNvCxnSpPr/>
          <p:nvPr/>
        </p:nvCxnSpPr>
        <p:spPr>
          <a:xfrm rot="5400000">
            <a:off x="5462550" y="3578774"/>
            <a:ext cx="54338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0" y="3478924"/>
            <a:ext cx="1317997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2375338"/>
            <a:ext cx="1321150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4340772"/>
            <a:ext cx="1281211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30868" y="147144"/>
            <a:ext cx="4152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Rocky Mountain Section Meeting Timeline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1210252" y="3289738"/>
            <a:ext cx="984565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Meeting</a:t>
            </a:r>
            <a:endParaRPr lang="en-US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942000" y="3258203"/>
            <a:ext cx="673582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Final</a:t>
            </a:r>
          </a:p>
          <a:p>
            <a:pPr algn="ctr"/>
            <a:r>
              <a:rPr lang="en-US" sz="1000" dirty="0" smtClean="0"/>
              <a:t> Deadline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95148" y="3132083"/>
            <a:ext cx="716863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Abstract </a:t>
            </a:r>
          </a:p>
          <a:p>
            <a:pPr algn="ctr"/>
            <a:r>
              <a:rPr lang="en-US" sz="1000" dirty="0" smtClean="0"/>
              <a:t>Deadline</a:t>
            </a:r>
          </a:p>
          <a:p>
            <a:pPr algn="ctr"/>
            <a:r>
              <a:rPr lang="en-US" sz="1000" dirty="0" smtClean="0"/>
              <a:t>(but gets </a:t>
            </a:r>
          </a:p>
          <a:p>
            <a:pPr algn="ctr"/>
            <a:r>
              <a:rPr lang="en-US" sz="1000" dirty="0" smtClean="0"/>
              <a:t>Extended)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60515" y="3163613"/>
            <a:ext cx="792205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Abstract </a:t>
            </a:r>
          </a:p>
          <a:p>
            <a:pPr algn="ctr"/>
            <a:r>
              <a:rPr lang="en-US" sz="1000" b="1" dirty="0" smtClean="0"/>
              <a:t>Submission</a:t>
            </a:r>
          </a:p>
          <a:p>
            <a:pPr algn="ctr"/>
            <a:r>
              <a:rPr lang="en-US" sz="1000" b="1" dirty="0" smtClean="0"/>
              <a:t> Opens</a:t>
            </a:r>
            <a:endParaRPr lang="en-US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3363309"/>
            <a:ext cx="465192" cy="246221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Tech.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238702"/>
            <a:ext cx="627095" cy="246221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Publicity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204136"/>
            <a:ext cx="615874" cy="246221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Website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988251" y="1271756"/>
            <a:ext cx="1752404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AAPG Email Blast to RMS </a:t>
            </a:r>
          </a:p>
          <a:p>
            <a:pPr algn="ctr"/>
            <a:r>
              <a:rPr lang="en-US" sz="1000" dirty="0" smtClean="0"/>
              <a:t>&amp; we notify other societies of: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 Meeting </a:t>
            </a:r>
            <a:r>
              <a:rPr lang="en-US" sz="1000" dirty="0" err="1" smtClean="0"/>
              <a:t>announ</a:t>
            </a:r>
            <a:r>
              <a:rPr lang="en-US" sz="1000" dirty="0" smtClean="0"/>
              <a:t> w/ below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3200207" y="2028499"/>
            <a:ext cx="1364476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AAPG Email blast &amp;</a:t>
            </a:r>
          </a:p>
          <a:p>
            <a:pPr algn="ctr"/>
            <a:r>
              <a:rPr lang="en-US" sz="1000" dirty="0" smtClean="0"/>
              <a:t>Notify other societies: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Final tech themes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Final </a:t>
            </a:r>
            <a:r>
              <a:rPr lang="en-US" sz="1000" dirty="0" err="1" smtClean="0"/>
              <a:t>sess</a:t>
            </a:r>
            <a:r>
              <a:rPr lang="en-US" sz="1000" dirty="0" smtClean="0"/>
              <a:t> chairs 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Abstract sub. open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Call for Papers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87740" y="2028499"/>
            <a:ext cx="1725152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AAPG Email blast &amp;</a:t>
            </a:r>
          </a:p>
          <a:p>
            <a:r>
              <a:rPr lang="en-US" sz="1000" dirty="0" smtClean="0"/>
              <a:t>Notify other societies: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Abstract deadline coming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Abstract deadline extended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Any changes in program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51369" y="1566034"/>
            <a:ext cx="2185214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Start working on Final Announcement </a:t>
            </a:r>
          </a:p>
          <a:p>
            <a:r>
              <a:rPr lang="en-US" sz="1000" dirty="0" smtClean="0"/>
              <a:t>exclusive of technical program.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19408" y="2028495"/>
            <a:ext cx="1834156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Mail out Final Announcement </a:t>
            </a:r>
          </a:p>
          <a:p>
            <a:r>
              <a:rPr lang="en-US" sz="1000" dirty="0"/>
              <a:t>t</a:t>
            </a:r>
            <a:r>
              <a:rPr lang="en-US" sz="1000" dirty="0" smtClean="0"/>
              <a:t>o RMS section</a:t>
            </a:r>
          </a:p>
          <a:p>
            <a:r>
              <a:rPr lang="en-US" sz="1000" b="1" dirty="0" smtClean="0"/>
              <a:t>This opens mail-in registration.</a:t>
            </a:r>
            <a:endParaRPr lang="en-US" sz="1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823724" y="4151587"/>
            <a:ext cx="837089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Open online</a:t>
            </a:r>
          </a:p>
          <a:p>
            <a:pPr algn="ctr"/>
            <a:r>
              <a:rPr lang="en-US" sz="1000" b="1" dirty="0" smtClean="0"/>
              <a:t>registration</a:t>
            </a:r>
            <a:endParaRPr lang="en-US" sz="1000" b="1" dirty="0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3915104" y="3578773"/>
            <a:ext cx="54338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399383" y="2083357"/>
            <a:ext cx="1359667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Prepare </a:t>
            </a:r>
            <a:r>
              <a:rPr lang="en-US" sz="1000" b="1" dirty="0" smtClean="0"/>
              <a:t>Program with</a:t>
            </a:r>
          </a:p>
          <a:p>
            <a:pPr algn="ctr"/>
            <a:r>
              <a:rPr lang="en-US" sz="1000" b="1" dirty="0" smtClean="0"/>
              <a:t>Abstracts.  </a:t>
            </a:r>
            <a:r>
              <a:rPr lang="en-US" sz="1000" dirty="0" smtClean="0"/>
              <a:t>Print.  Send</a:t>
            </a:r>
          </a:p>
          <a:p>
            <a:pPr algn="ctr"/>
            <a:r>
              <a:rPr lang="en-US" sz="1000" dirty="0" smtClean="0"/>
              <a:t>to meeting facility.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3174510" y="3993933"/>
            <a:ext cx="848309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Open link to </a:t>
            </a:r>
          </a:p>
          <a:p>
            <a:pPr algn="ctr"/>
            <a:r>
              <a:rPr lang="en-US" sz="1000" dirty="0" err="1" smtClean="0"/>
              <a:t>ScholarOne</a:t>
            </a:r>
            <a:endParaRPr lang="en-US" sz="1000" dirty="0" smtClean="0"/>
          </a:p>
          <a:p>
            <a:pPr algn="ctr"/>
            <a:r>
              <a:rPr lang="en-US" sz="1000" dirty="0" smtClean="0"/>
              <a:t>(Abstract </a:t>
            </a:r>
          </a:p>
          <a:p>
            <a:pPr algn="ctr"/>
            <a:r>
              <a:rPr lang="en-US" sz="1000" dirty="0" smtClean="0"/>
              <a:t>Service)</a:t>
            </a:r>
            <a:endParaRPr lang="en-US" sz="1000" dirty="0"/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457200" y="3578774"/>
            <a:ext cx="54338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11232" y="4056993"/>
            <a:ext cx="1518364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Update website with</a:t>
            </a:r>
          </a:p>
          <a:p>
            <a:pPr algn="ctr"/>
            <a:r>
              <a:rPr lang="en-US" sz="1000" dirty="0" smtClean="0"/>
              <a:t>new info on all aspects of</a:t>
            </a:r>
          </a:p>
          <a:p>
            <a:pPr algn="ctr"/>
            <a:r>
              <a:rPr lang="en-US" sz="1000" dirty="0" smtClean="0"/>
              <a:t>meeting as get them.</a:t>
            </a:r>
            <a:endParaRPr lang="en-US" sz="1000" dirty="0"/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-1728952" y="3578774"/>
            <a:ext cx="54338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6753" y="3184633"/>
            <a:ext cx="1601721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Decide: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Technical Session Themes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Recruit chairs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0270" y="1881349"/>
            <a:ext cx="2124299" cy="116955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Distribute flyer at AAPG Nat </a:t>
            </a:r>
            <a:r>
              <a:rPr lang="en-US" sz="1000" dirty="0" err="1" smtClean="0"/>
              <a:t>Mtg</a:t>
            </a:r>
            <a:r>
              <a:rPr lang="en-US" sz="1000" dirty="0" smtClean="0"/>
              <a:t> w: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Dates / Location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Proposed Technical Session Themes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Possible short courses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Proposed field trips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Proposed social events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Other amenities of location / buzz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7484" y="31539"/>
            <a:ext cx="1404552" cy="1015663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000" dirty="0" smtClean="0"/>
              <a:t> Form Org com.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Decide loc/ dates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Contract for facility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Discuss tech themes,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FTs, SCs, social </a:t>
            </a:r>
            <a:r>
              <a:rPr lang="en-US" sz="1000" dirty="0" err="1" smtClean="0"/>
              <a:t>activ</a:t>
            </a:r>
            <a:r>
              <a:rPr lang="en-US" sz="1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Make prelim timeline.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54681" y="1145930"/>
            <a:ext cx="3587842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Run ¼ page ads in AAPG Explorer and also ads in RMAG” Outcrop”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5118538"/>
            <a:ext cx="12812110" cy="0"/>
          </a:xfrm>
          <a:prstGeom prst="lin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</p:cxnSp>
      <p:sp>
        <p:nvSpPr>
          <p:cNvPr id="37" name="TextBox 36"/>
          <p:cNvSpPr txBox="1"/>
          <p:nvPr/>
        </p:nvSpPr>
        <p:spPr>
          <a:xfrm>
            <a:off x="0" y="4992411"/>
            <a:ext cx="821059" cy="246221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Sponsorship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3220422" y="4760559"/>
            <a:ext cx="1880643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Start soliciting sponsors.  </a:t>
            </a:r>
          </a:p>
          <a:p>
            <a:r>
              <a:rPr lang="en-US" sz="1000" dirty="0" smtClean="0"/>
              <a:t>Mail out letters and form.</a:t>
            </a:r>
          </a:p>
          <a:p>
            <a:r>
              <a:rPr lang="en-US" sz="1000" dirty="0" smtClean="0"/>
              <a:t>Specify deadline for sponsors </a:t>
            </a:r>
          </a:p>
          <a:p>
            <a:r>
              <a:rPr lang="en-US" sz="1000" dirty="0" smtClean="0"/>
              <a:t>to be acknowledged in FA / </a:t>
            </a:r>
            <a:r>
              <a:rPr lang="en-US" sz="1000" dirty="0" err="1" smtClean="0"/>
              <a:t>PwA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5311982" y="4760559"/>
            <a:ext cx="1321196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Send list of sponsors</a:t>
            </a:r>
          </a:p>
          <a:p>
            <a:r>
              <a:rPr lang="en-US" sz="1000" dirty="0" smtClean="0"/>
              <a:t>and their digital logos</a:t>
            </a:r>
          </a:p>
          <a:p>
            <a:r>
              <a:rPr lang="en-US" sz="1000" dirty="0" smtClean="0"/>
              <a:t>to person doing Final</a:t>
            </a:r>
          </a:p>
          <a:p>
            <a:r>
              <a:rPr lang="en-US" sz="1000" dirty="0" smtClean="0"/>
              <a:t>Announcement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7934122" y="3048003"/>
            <a:ext cx="2510624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Notify presenters of acceptance / rejection.</a:t>
            </a:r>
          </a:p>
          <a:p>
            <a:r>
              <a:rPr lang="en-US" sz="1000" dirty="0" smtClean="0"/>
              <a:t>Also location &amp; time of talks,  where &amp; how</a:t>
            </a:r>
          </a:p>
          <a:p>
            <a:r>
              <a:rPr lang="en-US" sz="1000" dirty="0" smtClean="0"/>
              <a:t> to load </a:t>
            </a:r>
            <a:r>
              <a:rPr lang="en-US" sz="1000" dirty="0" err="1" smtClean="0"/>
              <a:t>powerpoint</a:t>
            </a:r>
            <a:r>
              <a:rPr lang="en-US" sz="1000" dirty="0"/>
              <a:t> </a:t>
            </a:r>
            <a:r>
              <a:rPr lang="en-US" sz="1000" dirty="0" smtClean="0"/>
              <a:t>talks, dimensions of </a:t>
            </a:r>
          </a:p>
          <a:p>
            <a:r>
              <a:rPr lang="en-US" sz="1000" dirty="0" err="1" smtClean="0"/>
              <a:t>potser</a:t>
            </a:r>
            <a:r>
              <a:rPr lang="en-US" sz="1000" dirty="0" smtClean="0"/>
              <a:t> space, hours to be at their posters, </a:t>
            </a:r>
          </a:p>
          <a:p>
            <a:r>
              <a:rPr lang="en-US" sz="1000" dirty="0" smtClean="0"/>
              <a:t> loc &amp; time of speaker’s </a:t>
            </a:r>
            <a:r>
              <a:rPr lang="en-US" sz="1000" dirty="0" err="1" smtClean="0"/>
              <a:t>bkfst</a:t>
            </a:r>
            <a:r>
              <a:rPr lang="en-US" sz="1000" dirty="0" smtClean="0"/>
              <a:t>, etc.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71340" y="3048003"/>
            <a:ext cx="1116011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Session chairs</a:t>
            </a:r>
          </a:p>
          <a:p>
            <a:pPr algn="ctr"/>
            <a:r>
              <a:rPr lang="en-US" sz="1000" dirty="0" smtClean="0"/>
              <a:t>review papers,</a:t>
            </a:r>
          </a:p>
          <a:p>
            <a:pPr algn="ctr"/>
            <a:r>
              <a:rPr lang="en-US" sz="1000" dirty="0" smtClean="0"/>
              <a:t>Tech chairs assign</a:t>
            </a:r>
          </a:p>
          <a:p>
            <a:pPr algn="ctr"/>
            <a:r>
              <a:rPr lang="en-US" sz="1000" dirty="0" smtClean="0"/>
              <a:t>orphans, draw up</a:t>
            </a:r>
          </a:p>
          <a:p>
            <a:pPr algn="ctr"/>
            <a:r>
              <a:rPr lang="en-US" sz="1000" dirty="0" smtClean="0"/>
              <a:t>program.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0" y="5948855"/>
            <a:ext cx="12812110" cy="0"/>
          </a:xfrm>
          <a:prstGeom prst="lin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</p:cxnSp>
      <p:sp>
        <p:nvSpPr>
          <p:cNvPr id="43" name="TextBox 42"/>
          <p:cNvSpPr txBox="1"/>
          <p:nvPr/>
        </p:nvSpPr>
        <p:spPr>
          <a:xfrm>
            <a:off x="2765786" y="567558"/>
            <a:ext cx="1119217" cy="40011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Ask all chairs for</a:t>
            </a:r>
          </a:p>
          <a:p>
            <a:r>
              <a:rPr lang="en-US" sz="1000" dirty="0" smtClean="0"/>
              <a:t> budget estimates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3974478" y="578068"/>
            <a:ext cx="1244251" cy="40011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Finalize estimates of</a:t>
            </a:r>
          </a:p>
          <a:p>
            <a:r>
              <a:rPr lang="en-US" sz="1000" dirty="0" smtClean="0"/>
              <a:t>expenditures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288269" y="546535"/>
            <a:ext cx="3219151" cy="553998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Determine registration fee: Registration income plus some</a:t>
            </a:r>
          </a:p>
          <a:p>
            <a:r>
              <a:rPr lang="en-US" sz="1000" dirty="0" smtClean="0"/>
              <a:t>minimum of sponsorship and exhibitor income must cover </a:t>
            </a:r>
          </a:p>
          <a:p>
            <a:r>
              <a:rPr lang="en-US" sz="1000" dirty="0" smtClean="0"/>
              <a:t>estimated expenditures with a cushion for overruns.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09858" y="4921929"/>
            <a:ext cx="2654894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Send final list of sponsors and their digital logos</a:t>
            </a:r>
          </a:p>
          <a:p>
            <a:r>
              <a:rPr lang="en-US" sz="1000" dirty="0" smtClean="0"/>
              <a:t>to person doing </a:t>
            </a:r>
            <a:r>
              <a:rPr lang="en-US" sz="1000" dirty="0" err="1" smtClean="0"/>
              <a:t>PwA</a:t>
            </a:r>
            <a:r>
              <a:rPr lang="en-US" sz="1000" dirty="0" smtClean="0"/>
              <a:t> and to Signs chair.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0" y="5812218"/>
            <a:ext cx="588623" cy="246221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Exhibits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3199402" y="5738645"/>
            <a:ext cx="1787669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Start soliciting exhibitors.  </a:t>
            </a:r>
          </a:p>
          <a:p>
            <a:r>
              <a:rPr lang="en-US" sz="1000" dirty="0" smtClean="0"/>
              <a:t>Mail out letters and form.</a:t>
            </a:r>
          </a:p>
          <a:p>
            <a:r>
              <a:rPr lang="en-US" sz="1000" dirty="0" smtClean="0"/>
              <a:t>Specify deadline for exhibitors </a:t>
            </a:r>
          </a:p>
          <a:p>
            <a:r>
              <a:rPr lang="en-US" sz="1000" dirty="0" smtClean="0"/>
              <a:t>to be included in </a:t>
            </a:r>
            <a:r>
              <a:rPr lang="en-US" sz="1000" dirty="0" err="1" smtClean="0"/>
              <a:t>PwA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981724" y="5433852"/>
            <a:ext cx="2172390" cy="116955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Contact rental </a:t>
            </a:r>
            <a:r>
              <a:rPr lang="en-US" sz="1000" dirty="0" err="1" smtClean="0"/>
              <a:t>companieswho</a:t>
            </a:r>
            <a:r>
              <a:rPr lang="en-US" sz="1000" dirty="0" smtClean="0"/>
              <a:t> provide</a:t>
            </a:r>
          </a:p>
          <a:p>
            <a:r>
              <a:rPr lang="en-US" sz="1000" dirty="0" smtClean="0"/>
              <a:t> piping, drape and poster backing. </a:t>
            </a:r>
          </a:p>
          <a:p>
            <a:r>
              <a:rPr lang="en-US" sz="1000" dirty="0" smtClean="0"/>
              <a:t> Find out costs for rental including</a:t>
            </a:r>
          </a:p>
          <a:p>
            <a:r>
              <a:rPr lang="en-US" sz="1000" dirty="0" smtClean="0"/>
              <a:t>transportation, setup, teardown. </a:t>
            </a:r>
          </a:p>
          <a:p>
            <a:r>
              <a:rPr lang="en-US" sz="1000" dirty="0" smtClean="0"/>
              <a:t>Determine cost to be charged to</a:t>
            </a:r>
          </a:p>
          <a:p>
            <a:r>
              <a:rPr lang="en-US" sz="1000" dirty="0" smtClean="0"/>
              <a:t>exhibitors.  2-tieredfor </a:t>
            </a:r>
            <a:r>
              <a:rPr lang="en-US" sz="1000" dirty="0" err="1" smtClean="0"/>
              <a:t>commerical</a:t>
            </a:r>
            <a:endParaRPr lang="en-US" sz="1000" dirty="0" smtClean="0"/>
          </a:p>
          <a:p>
            <a:r>
              <a:rPr lang="en-US" sz="1000" dirty="0" smtClean="0"/>
              <a:t> &amp; non-profits.  Costs for security.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9568672" y="4830429"/>
            <a:ext cx="2244525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Make a </a:t>
            </a:r>
            <a:r>
              <a:rPr lang="en-US" sz="1000" dirty="0" err="1" smtClean="0"/>
              <a:t>powerpoint</a:t>
            </a:r>
            <a:r>
              <a:rPr lang="en-US" sz="1000" dirty="0" smtClean="0"/>
              <a:t> slide to be shown</a:t>
            </a:r>
          </a:p>
          <a:p>
            <a:r>
              <a:rPr lang="en-US" sz="1000" dirty="0" smtClean="0"/>
              <a:t>between talks thanking all the sponsors</a:t>
            </a:r>
          </a:p>
          <a:p>
            <a:r>
              <a:rPr lang="en-US" sz="1000" dirty="0" smtClean="0"/>
              <a:t>(with their logos).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4115886" y="3037494"/>
            <a:ext cx="889987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Estimate</a:t>
            </a:r>
          </a:p>
          <a:p>
            <a:r>
              <a:rPr lang="en-US" sz="1000" dirty="0" smtClean="0"/>
              <a:t>Budget (</a:t>
            </a:r>
            <a:r>
              <a:rPr lang="en-US" sz="1000" dirty="0" err="1" smtClean="0"/>
              <a:t>inclu</a:t>
            </a:r>
            <a:endParaRPr lang="en-US" sz="1000" dirty="0" smtClean="0"/>
          </a:p>
          <a:p>
            <a:r>
              <a:rPr lang="en-US" sz="1000" dirty="0" smtClean="0"/>
              <a:t>Speaker gifts,</a:t>
            </a:r>
          </a:p>
          <a:p>
            <a:r>
              <a:rPr lang="en-US" sz="1000" dirty="0" smtClean="0"/>
              <a:t>Poster booth </a:t>
            </a:r>
          </a:p>
          <a:p>
            <a:r>
              <a:rPr lang="en-US" sz="1000" dirty="0" smtClean="0"/>
              <a:t>Rental, IT </a:t>
            </a:r>
          </a:p>
          <a:p>
            <a:r>
              <a:rPr lang="en-US" sz="1000" dirty="0" smtClean="0"/>
              <a:t>support, etc.)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1572215" y="4151587"/>
            <a:ext cx="997388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Set up Meeting</a:t>
            </a:r>
          </a:p>
          <a:p>
            <a:pPr algn="ctr"/>
            <a:r>
              <a:rPr lang="en-US" sz="1000" dirty="0" smtClean="0"/>
              <a:t>Website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6917290" y="5738645"/>
            <a:ext cx="1239442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Send </a:t>
            </a:r>
            <a:r>
              <a:rPr lang="en-US" sz="1000" dirty="0" err="1" smtClean="0"/>
              <a:t>floorplan</a:t>
            </a:r>
            <a:r>
              <a:rPr lang="en-US" sz="1000" dirty="0" smtClean="0"/>
              <a:t> &amp; list</a:t>
            </a:r>
          </a:p>
          <a:p>
            <a:r>
              <a:rPr lang="en-US" sz="1000" dirty="0" smtClean="0"/>
              <a:t>To person doing FA.</a:t>
            </a:r>
          </a:p>
          <a:p>
            <a:r>
              <a:rPr lang="en-US" sz="1000" dirty="0" smtClean="0"/>
              <a:t>Get security guards.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10042327" y="5738645"/>
            <a:ext cx="1627369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Work with Exhibitors to set </a:t>
            </a:r>
          </a:p>
          <a:p>
            <a:r>
              <a:rPr lang="en-US" sz="1000" dirty="0" smtClean="0"/>
              <a:t>up &amp; tear-down booths.  </a:t>
            </a:r>
          </a:p>
          <a:p>
            <a:r>
              <a:rPr lang="en-US" sz="1000" dirty="0" smtClean="0"/>
              <a:t>Make sure guards in place.</a:t>
            </a:r>
            <a:endParaRPr lang="en-US" sz="1000" dirty="0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7848024" y="1430696"/>
            <a:ext cx="679994" cy="230832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Open Reg.</a:t>
            </a:r>
            <a:endParaRPr lang="en-US" sz="900" b="1" dirty="0"/>
          </a:p>
        </p:txBody>
      </p:sp>
      <p:sp>
        <p:nvSpPr>
          <p:cNvPr id="59" name="TextBox 58"/>
          <p:cNvSpPr txBox="1"/>
          <p:nvPr/>
        </p:nvSpPr>
        <p:spPr>
          <a:xfrm rot="16200000">
            <a:off x="2678127" y="1350407"/>
            <a:ext cx="998991" cy="230832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Open </a:t>
            </a:r>
            <a:r>
              <a:rPr lang="en-US" sz="900" b="1" dirty="0" err="1" smtClean="0"/>
              <a:t>Abstr</a:t>
            </a:r>
            <a:r>
              <a:rPr lang="en-US" sz="900" b="1" dirty="0" smtClean="0"/>
              <a:t>. Sub.</a:t>
            </a:r>
            <a:endParaRPr lang="en-US" sz="900" b="1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6165977" y="1795969"/>
            <a:ext cx="994183" cy="230832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Close </a:t>
            </a:r>
            <a:r>
              <a:rPr lang="en-US" sz="900" b="1" dirty="0" err="1" smtClean="0"/>
              <a:t>Abstr</a:t>
            </a:r>
            <a:r>
              <a:rPr lang="en-US" sz="900" b="1" dirty="0" smtClean="0"/>
              <a:t>. Sub.</a:t>
            </a:r>
            <a:endParaRPr lang="en-US" sz="9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5244354" y="3684494"/>
            <a:ext cx="561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/>
              <a:t>Feb 1 ‘10</a:t>
            </a:r>
            <a:endParaRPr lang="en-US" sz="800" b="1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5979460" y="3514166"/>
            <a:ext cx="6126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/>
              <a:t>Feb 15 ‘10</a:t>
            </a:r>
            <a:endParaRPr lang="en-US" sz="800" b="1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7879973" y="4410637"/>
            <a:ext cx="7168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/>
              <a:t>March 15‘10</a:t>
            </a:r>
            <a:endParaRPr lang="en-US" sz="800" b="1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3155574" y="3576918"/>
            <a:ext cx="8531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/>
              <a:t>Aug/Sept ‘09(?)</a:t>
            </a:r>
            <a:endParaRPr lang="en-US" sz="8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41"/>
          <p:cNvCxnSpPr/>
          <p:nvPr/>
        </p:nvCxnSpPr>
        <p:spPr>
          <a:xfrm>
            <a:off x="0" y="6610036"/>
            <a:ext cx="12812110" cy="0"/>
          </a:xfrm>
          <a:prstGeom prst="lin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</p:cxnSp>
      <p:cxnSp>
        <p:nvCxnSpPr>
          <p:cNvPr id="4" name="Straight Connector 3"/>
          <p:cNvCxnSpPr/>
          <p:nvPr/>
        </p:nvCxnSpPr>
        <p:spPr>
          <a:xfrm>
            <a:off x="0" y="2953424"/>
            <a:ext cx="1317997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1849838"/>
            <a:ext cx="1321150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4340772"/>
            <a:ext cx="1281211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30868" y="147144"/>
            <a:ext cx="4152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Rocky Mountain Section Meeting Timeline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3633952" y="3859925"/>
            <a:ext cx="5996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176049" y="3859925"/>
            <a:ext cx="59961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-2010103" y="3859925"/>
            <a:ext cx="59961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7484" y="31539"/>
            <a:ext cx="1404552" cy="1015663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000" dirty="0" smtClean="0"/>
              <a:t> Form Org com.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Decide loc/ dates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Decide </a:t>
            </a:r>
            <a:r>
              <a:rPr lang="en-US" sz="1000" dirty="0" err="1" smtClean="0"/>
              <a:t>facilites</a:t>
            </a:r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Discuss tech themes,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FTs, SCs, social </a:t>
            </a:r>
            <a:r>
              <a:rPr lang="en-US" sz="1000" dirty="0" err="1" smtClean="0"/>
              <a:t>activ</a:t>
            </a:r>
            <a:r>
              <a:rPr lang="en-US" sz="1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Make prelim timeline.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5118538"/>
            <a:ext cx="12812110" cy="0"/>
          </a:xfrm>
          <a:prstGeom prst="lin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</p:cxnSp>
      <p:cxnSp>
        <p:nvCxnSpPr>
          <p:cNvPr id="41" name="Straight Connector 40"/>
          <p:cNvCxnSpPr/>
          <p:nvPr/>
        </p:nvCxnSpPr>
        <p:spPr>
          <a:xfrm>
            <a:off x="0" y="5948855"/>
            <a:ext cx="12812110" cy="0"/>
          </a:xfrm>
          <a:prstGeom prst="lin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</p:cxnSp>
      <p:sp>
        <p:nvSpPr>
          <p:cNvPr id="43" name="TextBox 42"/>
          <p:cNvSpPr txBox="1"/>
          <p:nvPr/>
        </p:nvSpPr>
        <p:spPr>
          <a:xfrm>
            <a:off x="2765786" y="567558"/>
            <a:ext cx="1119217" cy="40011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Ask all chairs for</a:t>
            </a:r>
          </a:p>
          <a:p>
            <a:r>
              <a:rPr lang="en-US" sz="1000" dirty="0" smtClean="0"/>
              <a:t> budget estimates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3974478" y="578068"/>
            <a:ext cx="1244251" cy="40011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Finalize estimates of</a:t>
            </a:r>
          </a:p>
          <a:p>
            <a:r>
              <a:rPr lang="en-US" sz="1000" dirty="0" smtClean="0"/>
              <a:t>expenditures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288269" y="546535"/>
            <a:ext cx="3219151" cy="553998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Determine registration fee: Registration income plus some</a:t>
            </a:r>
          </a:p>
          <a:p>
            <a:r>
              <a:rPr lang="en-US" sz="1000" dirty="0" smtClean="0"/>
              <a:t>minimum of sponsorship and exhibitor income must cover </a:t>
            </a:r>
          </a:p>
          <a:p>
            <a:r>
              <a:rPr lang="en-US" sz="1000" dirty="0" smtClean="0"/>
              <a:t>estimated expenditures with a cushion for overruns.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0" y="1639631"/>
            <a:ext cx="437940" cy="40011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Field</a:t>
            </a:r>
          </a:p>
          <a:p>
            <a:r>
              <a:rPr lang="en-US" sz="1000" dirty="0" smtClean="0"/>
              <a:t>Trips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483375" y="1650137"/>
            <a:ext cx="1101584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Decide Field Trips</a:t>
            </a:r>
          </a:p>
          <a:p>
            <a:pPr algn="ctr"/>
            <a:r>
              <a:rPr lang="en-US" sz="1000" dirty="0" smtClean="0"/>
              <a:t>and leaders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615567" y="1418917"/>
            <a:ext cx="3578224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For each trip need: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budget estimate  / determine price of trip / min # participants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standardized write-up  for web &amp; F.A.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deadline for cancelling trip if registration #s too low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(tied to lodging and transportation contract </a:t>
            </a:r>
            <a:r>
              <a:rPr lang="en-US" sz="1000" dirty="0" err="1" smtClean="0"/>
              <a:t>backout</a:t>
            </a:r>
            <a:r>
              <a:rPr lang="en-US" sz="1000" dirty="0" smtClean="0"/>
              <a:t> dates)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 Make transportation &amp; lodging arrangements, sign contracts.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234608" y="1576567"/>
            <a:ext cx="1415772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Make sure FT insurance</a:t>
            </a:r>
          </a:p>
          <a:p>
            <a:pPr algn="ctr"/>
            <a:r>
              <a:rPr lang="en-US" sz="1000" dirty="0" smtClean="0"/>
              <a:t>waivers are included in</a:t>
            </a:r>
          </a:p>
          <a:p>
            <a:pPr algn="ctr"/>
            <a:r>
              <a:rPr lang="en-US" sz="1000" dirty="0" smtClean="0"/>
              <a:t>registration section</a:t>
            </a:r>
          </a:p>
          <a:p>
            <a:pPr algn="ctr"/>
            <a:r>
              <a:rPr lang="en-US" sz="1000" dirty="0" smtClean="0"/>
              <a:t>of F.A. and website.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460404" y="1608098"/>
            <a:ext cx="2977097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 Drop FTs with enrollment below break-even number.</a:t>
            </a:r>
          </a:p>
          <a:p>
            <a:r>
              <a:rPr lang="en-US" sz="1000" dirty="0" smtClean="0"/>
              <a:t>Notify participants by email.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0" y="2732707"/>
            <a:ext cx="596638" cy="40011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Short</a:t>
            </a:r>
          </a:p>
          <a:p>
            <a:r>
              <a:rPr lang="en-US" sz="1000" dirty="0" smtClean="0"/>
              <a:t>Courses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620283" y="2585562"/>
            <a:ext cx="1164100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Solicit SCs</a:t>
            </a:r>
          </a:p>
          <a:p>
            <a:pPr algn="ctr"/>
            <a:r>
              <a:rPr lang="en-US" sz="1000" dirty="0" smtClean="0"/>
              <a:t>and instructors</a:t>
            </a:r>
          </a:p>
          <a:p>
            <a:pPr algn="ctr"/>
            <a:r>
              <a:rPr lang="en-US" sz="1000" dirty="0" smtClean="0"/>
              <a:t>(check PTTC, AAPG</a:t>
            </a:r>
          </a:p>
          <a:p>
            <a:pPr algn="ctr"/>
            <a:r>
              <a:rPr lang="en-US" sz="1000" dirty="0" smtClean="0"/>
              <a:t>Explorer, service </a:t>
            </a:r>
          </a:p>
          <a:p>
            <a:pPr algn="ctr"/>
            <a:r>
              <a:rPr lang="en-US" sz="1000" dirty="0" smtClean="0"/>
              <a:t>Companies, etc)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36282" y="2511993"/>
            <a:ext cx="2884123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For each course need: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budget estimate  / price / min # students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standardized write-up  for web &amp; F.A.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deadline for cancelling SC if registration #s too low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491935" y="2711684"/>
            <a:ext cx="295465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 Drop SCs with enrollment below break-even number.</a:t>
            </a:r>
          </a:p>
          <a:p>
            <a:r>
              <a:rPr lang="en-US" sz="1000" dirty="0" smtClean="0"/>
              <a:t>Notify participants by email.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0" y="4151604"/>
            <a:ext cx="689612" cy="40011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Awards &amp;</a:t>
            </a:r>
          </a:p>
          <a:p>
            <a:r>
              <a:rPr lang="en-US" sz="1000" dirty="0" smtClean="0"/>
              <a:t>Judging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1023562" y="4067521"/>
            <a:ext cx="1871025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Find out previous year’s winners</a:t>
            </a:r>
          </a:p>
          <a:p>
            <a:pPr algn="ctr"/>
            <a:r>
              <a:rPr lang="en-US" sz="1000" dirty="0" smtClean="0"/>
              <a:t>Of the three awards from RMS </a:t>
            </a:r>
          </a:p>
          <a:p>
            <a:pPr algn="ctr"/>
            <a:r>
              <a:rPr lang="en-US" sz="1000" dirty="0" smtClean="0"/>
              <a:t>Website / officers.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293661" y="3983441"/>
            <a:ext cx="1282723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Provide a budget for: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award plaques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judging packets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judges gifts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975316" y="4088546"/>
            <a:ext cx="1661032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Make sure judging checkbox</a:t>
            </a:r>
          </a:p>
          <a:p>
            <a:r>
              <a:rPr lang="en-US" sz="1000" dirty="0" smtClean="0"/>
              <a:t> is included in registration</a:t>
            </a:r>
          </a:p>
          <a:p>
            <a:r>
              <a:rPr lang="en-US" sz="1000" dirty="0" smtClean="0"/>
              <a:t> form in FA and website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011092" y="4088546"/>
            <a:ext cx="2876108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Distribute judging packets &amp; ribbons at registration.</a:t>
            </a:r>
          </a:p>
          <a:p>
            <a:r>
              <a:rPr lang="en-US" sz="1000" dirty="0" smtClean="0"/>
              <a:t>Collect completed forms.</a:t>
            </a:r>
          </a:p>
          <a:p>
            <a:r>
              <a:rPr lang="en-US" sz="1000" dirty="0" smtClean="0"/>
              <a:t>Announce winners, pass on info to RMS officers.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835648" y="4151608"/>
            <a:ext cx="1725152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Prepare a few slides for</a:t>
            </a:r>
          </a:p>
          <a:p>
            <a:r>
              <a:rPr lang="en-US" sz="1000" dirty="0" smtClean="0"/>
              <a:t>Opening Ceremony &amp; Awards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517637" y="4853575"/>
            <a:ext cx="1141659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Prepare signage</a:t>
            </a:r>
          </a:p>
          <a:p>
            <a:r>
              <a:rPr lang="en-US" sz="1000" dirty="0" smtClean="0"/>
              <a:t>(</a:t>
            </a:r>
            <a:r>
              <a:rPr lang="en-US" sz="1000" dirty="0" err="1" smtClean="0"/>
              <a:t>powerpoint</a:t>
            </a:r>
            <a:r>
              <a:rPr lang="en-US" sz="1000" dirty="0" smtClean="0"/>
              <a:t> files).</a:t>
            </a:r>
          </a:p>
          <a:p>
            <a:r>
              <a:rPr lang="en-US" sz="1000" dirty="0" smtClean="0"/>
              <a:t>Print. Mount.</a:t>
            </a:r>
            <a:endParaRPr lang="en-US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0" y="4981919"/>
            <a:ext cx="587020" cy="246221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Signage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10251852" y="4906125"/>
            <a:ext cx="1601721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Place signs during meeting.</a:t>
            </a:r>
          </a:p>
          <a:p>
            <a:r>
              <a:rPr lang="en-US" sz="1000" dirty="0" smtClean="0"/>
              <a:t>Change daily.</a:t>
            </a:r>
            <a:endParaRPr lang="en-US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0" y="5801726"/>
            <a:ext cx="813043" cy="246221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Registration</a:t>
            </a:r>
            <a:endParaRPr lang="en-US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0" y="6484898"/>
            <a:ext cx="587020" cy="246221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Finance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656180" y="4940663"/>
            <a:ext cx="1205779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Venue walkthrough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3292494" y="5833292"/>
            <a:ext cx="1438214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Submit budget estimate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10448986" y="5757090"/>
            <a:ext cx="1375698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Staff Registration table</a:t>
            </a:r>
          </a:p>
          <a:p>
            <a:r>
              <a:rPr lang="en-US" sz="1000" dirty="0" smtClean="0"/>
              <a:t>Send $$ to Treasurer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6748627" y="5751787"/>
            <a:ext cx="1215397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Process mail-in and</a:t>
            </a:r>
          </a:p>
          <a:p>
            <a:r>
              <a:rPr lang="en-US" sz="1000" dirty="0" smtClean="0"/>
              <a:t>Online registrations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5526727" y="5751787"/>
            <a:ext cx="1071127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Prepare </a:t>
            </a:r>
          </a:p>
          <a:p>
            <a:pPr algn="ctr"/>
            <a:r>
              <a:rPr lang="en-US" sz="1000" dirty="0" smtClean="0"/>
              <a:t>registration form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4598779" y="6426146"/>
            <a:ext cx="1858201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Finalize predicted meeting costs</a:t>
            </a:r>
          </a:p>
          <a:p>
            <a:r>
              <a:rPr lang="en-US" sz="1000" dirty="0" smtClean="0"/>
              <a:t>Determine registration fees.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8306621" y="6426146"/>
            <a:ext cx="159851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 Pay incoming bills.</a:t>
            </a:r>
          </a:p>
          <a:p>
            <a:r>
              <a:rPr lang="en-US" sz="1000" dirty="0" smtClean="0"/>
              <a:t>Deposit incoming reg. fees.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0517914" y="6457890"/>
            <a:ext cx="1369286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 Send final accounting </a:t>
            </a:r>
          </a:p>
          <a:p>
            <a:r>
              <a:rPr lang="en-US" sz="1000" dirty="0" smtClean="0"/>
              <a:t>to RMS Pres. &amp; Treas.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921</Words>
  <Application>Microsoft Office PowerPoint</Application>
  <PresentationFormat>Custom</PresentationFormat>
  <Paragraphs>208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</dc:creator>
  <cp:lastModifiedBy>Kim</cp:lastModifiedBy>
  <cp:revision>10</cp:revision>
  <dcterms:created xsi:type="dcterms:W3CDTF">2010-07-25T21:17:57Z</dcterms:created>
  <dcterms:modified xsi:type="dcterms:W3CDTF">2011-08-16T18:25:02Z</dcterms:modified>
</cp:coreProperties>
</file>