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18872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FF"/>
    <a:srgbClr val="FFCC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 snapToGrid="0">
      <p:cViewPr>
        <p:scale>
          <a:sx n="106" d="100"/>
          <a:sy n="106" d="100"/>
        </p:scale>
        <p:origin x="-378" y="360"/>
      </p:cViewPr>
      <p:guideLst>
        <p:guide orient="horz" pos="2160"/>
        <p:guide pos="374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91540" y="2130426"/>
            <a:ext cx="1010412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83080" y="3886200"/>
            <a:ext cx="832104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18220" y="274639"/>
            <a:ext cx="267462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94360" y="274639"/>
            <a:ext cx="782574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9007" y="4406901"/>
            <a:ext cx="1010412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9007" y="2906713"/>
            <a:ext cx="1010412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94360" y="1600201"/>
            <a:ext cx="525018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42660" y="1600201"/>
            <a:ext cx="525018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360" y="1535113"/>
            <a:ext cx="5252244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4360" y="2174875"/>
            <a:ext cx="5252244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38533" y="1535113"/>
            <a:ext cx="525430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038533" y="2174875"/>
            <a:ext cx="525430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4361" y="273050"/>
            <a:ext cx="3910807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7565" y="273051"/>
            <a:ext cx="6645275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4361" y="1435101"/>
            <a:ext cx="3910807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29974" y="4800600"/>
            <a:ext cx="713232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29974" y="612775"/>
            <a:ext cx="713232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29974" y="5367338"/>
            <a:ext cx="713232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360" y="274638"/>
            <a:ext cx="1069848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360" y="1600201"/>
            <a:ext cx="1069848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4360" y="6356351"/>
            <a:ext cx="27736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031CDA-803C-400C-939F-B97F1626BBC0}" type="datetimeFigureOut">
              <a:rPr lang="en-US" smtClean="0"/>
              <a:pPr/>
              <a:t>8/16/2011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61460" y="6356351"/>
            <a:ext cx="37642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19160" y="6356351"/>
            <a:ext cx="27736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AF2AB0-1021-47F9-AFFF-BF76F0DCA61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5" name="Straight Connector 54"/>
          <p:cNvCxnSpPr/>
          <p:nvPr/>
        </p:nvCxnSpPr>
        <p:spPr>
          <a:xfrm rot="5400000">
            <a:off x="5462550" y="3578774"/>
            <a:ext cx="543384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>
            <a:off x="0" y="3478924"/>
            <a:ext cx="13179972" cy="0"/>
          </a:xfrm>
          <a:prstGeom prst="line">
            <a:avLst/>
          </a:prstGeom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0" y="2375338"/>
            <a:ext cx="13211503" cy="0"/>
          </a:xfrm>
          <a:prstGeom prst="line">
            <a:avLst/>
          </a:prstGeom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0" y="4340772"/>
            <a:ext cx="12812110" cy="0"/>
          </a:xfrm>
          <a:prstGeom prst="line">
            <a:avLst/>
          </a:prstGeom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3930868" y="147144"/>
            <a:ext cx="41524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Rocky Mountain Section Meeting Timeline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 rot="16200000">
            <a:off x="11210252" y="3289738"/>
            <a:ext cx="984565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b="1" u="sng" dirty="0" smtClean="0"/>
              <a:t>Meeting</a:t>
            </a:r>
            <a:endParaRPr lang="en-US" b="1" u="sng" dirty="0"/>
          </a:p>
        </p:txBody>
      </p:sp>
      <p:sp>
        <p:nvSpPr>
          <p:cNvPr id="9" name="TextBox 8"/>
          <p:cNvSpPr txBox="1"/>
          <p:nvPr/>
        </p:nvSpPr>
        <p:spPr>
          <a:xfrm>
            <a:off x="5942000" y="3258203"/>
            <a:ext cx="673582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Final</a:t>
            </a:r>
          </a:p>
          <a:p>
            <a:pPr algn="ctr"/>
            <a:r>
              <a:rPr lang="en-US" sz="1000" dirty="0" smtClean="0"/>
              <a:t> Deadline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195148" y="3132083"/>
            <a:ext cx="716863" cy="707886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Abstract </a:t>
            </a:r>
          </a:p>
          <a:p>
            <a:pPr algn="ctr"/>
            <a:r>
              <a:rPr lang="en-US" sz="1000" dirty="0" smtClean="0"/>
              <a:t>Deadline</a:t>
            </a:r>
          </a:p>
          <a:p>
            <a:pPr algn="ctr"/>
            <a:r>
              <a:rPr lang="en-US" sz="1000" dirty="0" smtClean="0"/>
              <a:t>(but gets </a:t>
            </a:r>
          </a:p>
          <a:p>
            <a:pPr algn="ctr"/>
            <a:r>
              <a:rPr lang="en-US" sz="1000" dirty="0" smtClean="0"/>
              <a:t>Extended)</a:t>
            </a:r>
            <a:endParaRPr lang="en-US" sz="1000" dirty="0"/>
          </a:p>
        </p:txBody>
      </p:sp>
      <p:sp>
        <p:nvSpPr>
          <p:cNvPr id="11" name="TextBox 10"/>
          <p:cNvSpPr txBox="1"/>
          <p:nvPr/>
        </p:nvSpPr>
        <p:spPr>
          <a:xfrm>
            <a:off x="3160515" y="3163613"/>
            <a:ext cx="792205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/>
              <a:t>Abstract </a:t>
            </a:r>
          </a:p>
          <a:p>
            <a:pPr algn="ctr"/>
            <a:r>
              <a:rPr lang="en-US" sz="1000" b="1" dirty="0" smtClean="0"/>
              <a:t>Submission</a:t>
            </a:r>
          </a:p>
          <a:p>
            <a:pPr algn="ctr"/>
            <a:r>
              <a:rPr lang="en-US" sz="1000" b="1" dirty="0" smtClean="0"/>
              <a:t> Opens</a:t>
            </a:r>
            <a:endParaRPr lang="en-US" sz="1000" b="1" dirty="0"/>
          </a:p>
        </p:txBody>
      </p:sp>
      <p:sp>
        <p:nvSpPr>
          <p:cNvPr id="13" name="TextBox 12"/>
          <p:cNvSpPr txBox="1"/>
          <p:nvPr/>
        </p:nvSpPr>
        <p:spPr>
          <a:xfrm>
            <a:off x="0" y="3363309"/>
            <a:ext cx="465192" cy="246221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Tech.</a:t>
            </a:r>
            <a:endParaRPr lang="en-US" sz="1000" dirty="0"/>
          </a:p>
        </p:txBody>
      </p:sp>
      <p:sp>
        <p:nvSpPr>
          <p:cNvPr id="14" name="TextBox 13"/>
          <p:cNvSpPr txBox="1"/>
          <p:nvPr/>
        </p:nvSpPr>
        <p:spPr>
          <a:xfrm>
            <a:off x="0" y="2238702"/>
            <a:ext cx="627095" cy="246221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Publicity</a:t>
            </a:r>
            <a:endParaRPr lang="en-US" sz="1000" dirty="0"/>
          </a:p>
        </p:txBody>
      </p:sp>
      <p:sp>
        <p:nvSpPr>
          <p:cNvPr id="15" name="TextBox 14"/>
          <p:cNvSpPr txBox="1"/>
          <p:nvPr/>
        </p:nvSpPr>
        <p:spPr>
          <a:xfrm>
            <a:off x="0" y="4204136"/>
            <a:ext cx="615874" cy="246221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Website</a:t>
            </a:r>
            <a:endParaRPr lang="en-US" sz="1000" dirty="0"/>
          </a:p>
        </p:txBody>
      </p:sp>
      <p:sp>
        <p:nvSpPr>
          <p:cNvPr id="17" name="TextBox 16"/>
          <p:cNvSpPr txBox="1"/>
          <p:nvPr/>
        </p:nvSpPr>
        <p:spPr>
          <a:xfrm>
            <a:off x="988251" y="1271756"/>
            <a:ext cx="1752404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AAPG Email Blast to RMS </a:t>
            </a:r>
          </a:p>
          <a:p>
            <a:pPr algn="ctr"/>
            <a:r>
              <a:rPr lang="en-US" sz="1000" dirty="0" smtClean="0"/>
              <a:t>&amp; we notify other societies of: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 Meeting </a:t>
            </a:r>
            <a:r>
              <a:rPr lang="en-US" sz="1000" dirty="0" err="1" smtClean="0"/>
              <a:t>announ</a:t>
            </a:r>
            <a:r>
              <a:rPr lang="en-US" sz="1000" dirty="0" smtClean="0"/>
              <a:t> w/ below</a:t>
            </a:r>
            <a:endParaRPr lang="en-US" sz="1000" dirty="0"/>
          </a:p>
        </p:txBody>
      </p:sp>
      <p:sp>
        <p:nvSpPr>
          <p:cNvPr id="18" name="TextBox 17"/>
          <p:cNvSpPr txBox="1"/>
          <p:nvPr/>
        </p:nvSpPr>
        <p:spPr>
          <a:xfrm>
            <a:off x="3200207" y="2028499"/>
            <a:ext cx="1364476" cy="1015663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AAPG Email blast &amp;</a:t>
            </a:r>
          </a:p>
          <a:p>
            <a:pPr algn="ctr"/>
            <a:r>
              <a:rPr lang="en-US" sz="1000" dirty="0" smtClean="0"/>
              <a:t>Notify other societies: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 smtClean="0"/>
              <a:t> Final tech themes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 smtClean="0"/>
              <a:t> Final </a:t>
            </a:r>
            <a:r>
              <a:rPr lang="en-US" sz="1000" dirty="0" err="1" smtClean="0"/>
              <a:t>sess</a:t>
            </a:r>
            <a:r>
              <a:rPr lang="en-US" sz="1000" dirty="0" smtClean="0"/>
              <a:t> chairs  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 smtClean="0"/>
              <a:t>Abstract sub. open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Call for Papers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4787740" y="2028499"/>
            <a:ext cx="1725152" cy="861774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AAPG Email blast &amp;</a:t>
            </a:r>
          </a:p>
          <a:p>
            <a:r>
              <a:rPr lang="en-US" sz="1000" dirty="0" smtClean="0"/>
              <a:t>Notify other societies: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 smtClean="0"/>
              <a:t> Abstract deadline coming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Abstract deadline extended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Any changes in program</a:t>
            </a:r>
            <a:endParaRPr lang="en-US" sz="1000" dirty="0"/>
          </a:p>
        </p:txBody>
      </p:sp>
      <p:sp>
        <p:nvSpPr>
          <p:cNvPr id="21" name="TextBox 20"/>
          <p:cNvSpPr txBox="1"/>
          <p:nvPr/>
        </p:nvSpPr>
        <p:spPr>
          <a:xfrm>
            <a:off x="3851369" y="1566034"/>
            <a:ext cx="2185214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Start working on Final Announcement </a:t>
            </a:r>
          </a:p>
          <a:p>
            <a:r>
              <a:rPr lang="en-US" sz="1000" dirty="0" smtClean="0"/>
              <a:t>exclusive of technical program.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7319408" y="2028495"/>
            <a:ext cx="1834156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Mail out Final Announcement </a:t>
            </a:r>
          </a:p>
          <a:p>
            <a:r>
              <a:rPr lang="en-US" sz="1000" dirty="0"/>
              <a:t>t</a:t>
            </a:r>
            <a:r>
              <a:rPr lang="en-US" sz="1000" dirty="0" smtClean="0"/>
              <a:t>o RMS section</a:t>
            </a:r>
          </a:p>
          <a:p>
            <a:r>
              <a:rPr lang="en-US" sz="1000" b="1" dirty="0" smtClean="0"/>
              <a:t>This opens mail-in registration.</a:t>
            </a:r>
            <a:endParaRPr lang="en-US" sz="1000" b="1" dirty="0"/>
          </a:p>
        </p:txBody>
      </p:sp>
      <p:sp>
        <p:nvSpPr>
          <p:cNvPr id="23" name="TextBox 22"/>
          <p:cNvSpPr txBox="1"/>
          <p:nvPr/>
        </p:nvSpPr>
        <p:spPr>
          <a:xfrm>
            <a:off x="7823724" y="4151587"/>
            <a:ext cx="837089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 smtClean="0"/>
              <a:t>Open online</a:t>
            </a:r>
          </a:p>
          <a:p>
            <a:pPr algn="ctr"/>
            <a:r>
              <a:rPr lang="en-US" sz="1000" b="1" dirty="0" smtClean="0"/>
              <a:t>registration</a:t>
            </a:r>
            <a:endParaRPr lang="en-US" sz="1000" b="1" dirty="0"/>
          </a:p>
        </p:txBody>
      </p:sp>
      <p:cxnSp>
        <p:nvCxnSpPr>
          <p:cNvPr id="24" name="Straight Connector 23"/>
          <p:cNvCxnSpPr/>
          <p:nvPr/>
        </p:nvCxnSpPr>
        <p:spPr>
          <a:xfrm rot="5400000">
            <a:off x="3915104" y="3578773"/>
            <a:ext cx="543384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9399383" y="2083357"/>
            <a:ext cx="1359667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Prepare </a:t>
            </a:r>
            <a:r>
              <a:rPr lang="en-US" sz="1000" b="1" dirty="0" smtClean="0"/>
              <a:t>Program with</a:t>
            </a:r>
          </a:p>
          <a:p>
            <a:pPr algn="ctr"/>
            <a:r>
              <a:rPr lang="en-US" sz="1000" b="1" dirty="0" smtClean="0"/>
              <a:t>Abstracts.  </a:t>
            </a:r>
            <a:r>
              <a:rPr lang="en-US" sz="1000" dirty="0" smtClean="0"/>
              <a:t>Print.  Send</a:t>
            </a:r>
          </a:p>
          <a:p>
            <a:pPr algn="ctr"/>
            <a:r>
              <a:rPr lang="en-US" sz="1000" dirty="0" smtClean="0"/>
              <a:t>to meeting facility.</a:t>
            </a:r>
            <a:endParaRPr lang="en-US" sz="1000" dirty="0"/>
          </a:p>
        </p:txBody>
      </p:sp>
      <p:sp>
        <p:nvSpPr>
          <p:cNvPr id="30" name="TextBox 29"/>
          <p:cNvSpPr txBox="1"/>
          <p:nvPr/>
        </p:nvSpPr>
        <p:spPr>
          <a:xfrm>
            <a:off x="3174510" y="3993933"/>
            <a:ext cx="848309" cy="707886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Open link to </a:t>
            </a:r>
          </a:p>
          <a:p>
            <a:pPr algn="ctr"/>
            <a:r>
              <a:rPr lang="en-US" sz="1000" dirty="0" err="1" smtClean="0"/>
              <a:t>ScholarOne</a:t>
            </a:r>
            <a:endParaRPr lang="en-US" sz="1000" dirty="0" smtClean="0"/>
          </a:p>
          <a:p>
            <a:pPr algn="ctr"/>
            <a:r>
              <a:rPr lang="en-US" sz="1000" dirty="0" smtClean="0"/>
              <a:t>(Abstract </a:t>
            </a:r>
          </a:p>
          <a:p>
            <a:pPr algn="ctr"/>
            <a:r>
              <a:rPr lang="en-US" sz="1000" dirty="0" smtClean="0"/>
              <a:t>Service)</a:t>
            </a:r>
            <a:endParaRPr lang="en-US" sz="1000" dirty="0"/>
          </a:p>
        </p:txBody>
      </p:sp>
      <p:cxnSp>
        <p:nvCxnSpPr>
          <p:cNvPr id="31" name="Straight Connector 30"/>
          <p:cNvCxnSpPr/>
          <p:nvPr/>
        </p:nvCxnSpPr>
        <p:spPr>
          <a:xfrm rot="5400000">
            <a:off x="457200" y="3578774"/>
            <a:ext cx="543384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4111232" y="4056993"/>
            <a:ext cx="1518364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Update website with</a:t>
            </a:r>
          </a:p>
          <a:p>
            <a:pPr algn="ctr"/>
            <a:r>
              <a:rPr lang="en-US" sz="1000" dirty="0" smtClean="0"/>
              <a:t>new info on all aspects of</a:t>
            </a:r>
          </a:p>
          <a:p>
            <a:pPr algn="ctr"/>
            <a:r>
              <a:rPr lang="en-US" sz="1000" dirty="0" smtClean="0"/>
              <a:t>meeting as get them.</a:t>
            </a:r>
            <a:endParaRPr lang="en-US" sz="1000" dirty="0"/>
          </a:p>
        </p:txBody>
      </p:sp>
      <p:cxnSp>
        <p:nvCxnSpPr>
          <p:cNvPr id="33" name="Straight Connector 32"/>
          <p:cNvCxnSpPr/>
          <p:nvPr/>
        </p:nvCxnSpPr>
        <p:spPr>
          <a:xfrm rot="5400000">
            <a:off x="-1728952" y="3578774"/>
            <a:ext cx="543384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546753" y="3184633"/>
            <a:ext cx="1601721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Decide: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Technical Session Themes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Recruit chairs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760270" y="1881349"/>
            <a:ext cx="2124299" cy="116955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Distribute flyer at AAPG Nat </a:t>
            </a:r>
            <a:r>
              <a:rPr lang="en-US" sz="1000" dirty="0" err="1" smtClean="0"/>
              <a:t>Mtg</a:t>
            </a:r>
            <a:r>
              <a:rPr lang="en-US" sz="1000" dirty="0" smtClean="0"/>
              <a:t> w: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Dates / Location 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Proposed Technical Session Themes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 smtClean="0"/>
              <a:t> Possible short courses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Proposed field trips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Proposed social events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Other amenities of location / buzz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27484" y="31539"/>
            <a:ext cx="1404552" cy="1015663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1000" dirty="0" smtClean="0"/>
              <a:t> Form Org com.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Decide loc/ dates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Contract for facility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Discuss tech themes,</a:t>
            </a:r>
          </a:p>
          <a:p>
            <a:r>
              <a:rPr lang="en-US" sz="1000" dirty="0"/>
              <a:t> </a:t>
            </a:r>
            <a:r>
              <a:rPr lang="en-US" sz="1000" dirty="0" smtClean="0"/>
              <a:t> FTs, SCs, social </a:t>
            </a:r>
            <a:r>
              <a:rPr lang="en-US" sz="1000" dirty="0" err="1" smtClean="0"/>
              <a:t>activ</a:t>
            </a:r>
            <a:r>
              <a:rPr lang="en-US" sz="1000" dirty="0" smtClean="0"/>
              <a:t>.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Make prelim timeline.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4254681" y="1145930"/>
            <a:ext cx="3587842" cy="24622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Run ¼ page ads in AAPG Explorer and also ads in RMAG” Outcrop”</a:t>
            </a:r>
          </a:p>
        </p:txBody>
      </p:sp>
      <p:cxnSp>
        <p:nvCxnSpPr>
          <p:cNvPr id="36" name="Straight Connector 35"/>
          <p:cNvCxnSpPr/>
          <p:nvPr/>
        </p:nvCxnSpPr>
        <p:spPr>
          <a:xfrm>
            <a:off x="0" y="5118538"/>
            <a:ext cx="12812110" cy="0"/>
          </a:xfrm>
          <a:prstGeom prst="lin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</p:cxnSp>
      <p:sp>
        <p:nvSpPr>
          <p:cNvPr id="37" name="TextBox 36"/>
          <p:cNvSpPr txBox="1"/>
          <p:nvPr/>
        </p:nvSpPr>
        <p:spPr>
          <a:xfrm>
            <a:off x="0" y="4992411"/>
            <a:ext cx="821059" cy="246221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Sponsorship</a:t>
            </a:r>
            <a:endParaRPr lang="en-US" sz="1000" dirty="0"/>
          </a:p>
        </p:txBody>
      </p:sp>
      <p:sp>
        <p:nvSpPr>
          <p:cNvPr id="29" name="TextBox 28"/>
          <p:cNvSpPr txBox="1"/>
          <p:nvPr/>
        </p:nvSpPr>
        <p:spPr>
          <a:xfrm>
            <a:off x="3220422" y="4760559"/>
            <a:ext cx="1880643" cy="707886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Start soliciting sponsors.  </a:t>
            </a:r>
          </a:p>
          <a:p>
            <a:r>
              <a:rPr lang="en-US" sz="1000" dirty="0" smtClean="0"/>
              <a:t>Mail out letters and form.</a:t>
            </a:r>
          </a:p>
          <a:p>
            <a:r>
              <a:rPr lang="en-US" sz="1000" dirty="0" smtClean="0"/>
              <a:t>Specify deadline for sponsors </a:t>
            </a:r>
          </a:p>
          <a:p>
            <a:r>
              <a:rPr lang="en-US" sz="1000" dirty="0" smtClean="0"/>
              <a:t>to be acknowledged in FA / </a:t>
            </a:r>
            <a:r>
              <a:rPr lang="en-US" sz="1000" dirty="0" err="1" smtClean="0"/>
              <a:t>PwA</a:t>
            </a:r>
            <a:endParaRPr lang="en-US" sz="1000" dirty="0"/>
          </a:p>
        </p:txBody>
      </p:sp>
      <p:sp>
        <p:nvSpPr>
          <p:cNvPr id="38" name="TextBox 37"/>
          <p:cNvSpPr txBox="1"/>
          <p:nvPr/>
        </p:nvSpPr>
        <p:spPr>
          <a:xfrm>
            <a:off x="5311982" y="4760559"/>
            <a:ext cx="1321196" cy="707886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Send list of sponsors</a:t>
            </a:r>
          </a:p>
          <a:p>
            <a:r>
              <a:rPr lang="en-US" sz="1000" dirty="0" smtClean="0"/>
              <a:t>and their digital logos</a:t>
            </a:r>
          </a:p>
          <a:p>
            <a:r>
              <a:rPr lang="en-US" sz="1000" dirty="0" smtClean="0"/>
              <a:t>to person doing Final</a:t>
            </a:r>
          </a:p>
          <a:p>
            <a:r>
              <a:rPr lang="en-US" sz="1000" dirty="0" smtClean="0"/>
              <a:t>Announcement</a:t>
            </a:r>
            <a:endParaRPr lang="en-US" sz="1000" dirty="0"/>
          </a:p>
        </p:txBody>
      </p:sp>
      <p:sp>
        <p:nvSpPr>
          <p:cNvPr id="39" name="TextBox 38"/>
          <p:cNvSpPr txBox="1"/>
          <p:nvPr/>
        </p:nvSpPr>
        <p:spPr>
          <a:xfrm>
            <a:off x="7934122" y="3048003"/>
            <a:ext cx="2510624" cy="861774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Notify presenters of acceptance / rejection.</a:t>
            </a:r>
          </a:p>
          <a:p>
            <a:r>
              <a:rPr lang="en-US" sz="1000" dirty="0" smtClean="0"/>
              <a:t>Also location &amp; time of talks,  where &amp; how</a:t>
            </a:r>
          </a:p>
          <a:p>
            <a:r>
              <a:rPr lang="en-US" sz="1000" dirty="0" smtClean="0"/>
              <a:t> to load </a:t>
            </a:r>
            <a:r>
              <a:rPr lang="en-US" sz="1000" dirty="0" err="1" smtClean="0"/>
              <a:t>powerpoint</a:t>
            </a:r>
            <a:r>
              <a:rPr lang="en-US" sz="1000" dirty="0"/>
              <a:t> </a:t>
            </a:r>
            <a:r>
              <a:rPr lang="en-US" sz="1000" dirty="0" smtClean="0"/>
              <a:t>talks, dimensions of </a:t>
            </a:r>
          </a:p>
          <a:p>
            <a:r>
              <a:rPr lang="en-US" sz="1000" dirty="0" err="1" smtClean="0"/>
              <a:t>potser</a:t>
            </a:r>
            <a:r>
              <a:rPr lang="en-US" sz="1000" dirty="0" smtClean="0"/>
              <a:t> space, hours to be at their posters, </a:t>
            </a:r>
          </a:p>
          <a:p>
            <a:r>
              <a:rPr lang="en-US" sz="1000" dirty="0" smtClean="0"/>
              <a:t> loc &amp; time of speaker’s </a:t>
            </a:r>
            <a:r>
              <a:rPr lang="en-US" sz="1000" dirty="0" err="1" smtClean="0"/>
              <a:t>bkfst</a:t>
            </a:r>
            <a:r>
              <a:rPr lang="en-US" sz="1000" dirty="0" smtClean="0"/>
              <a:t>, etc.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6671340" y="3048003"/>
            <a:ext cx="1116011" cy="861774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Session chairs</a:t>
            </a:r>
          </a:p>
          <a:p>
            <a:pPr algn="ctr"/>
            <a:r>
              <a:rPr lang="en-US" sz="1000" dirty="0" smtClean="0"/>
              <a:t>review papers,</a:t>
            </a:r>
          </a:p>
          <a:p>
            <a:pPr algn="ctr"/>
            <a:r>
              <a:rPr lang="en-US" sz="1000" dirty="0" smtClean="0"/>
              <a:t>Tech chairs assign</a:t>
            </a:r>
          </a:p>
          <a:p>
            <a:pPr algn="ctr"/>
            <a:r>
              <a:rPr lang="en-US" sz="1000" dirty="0" smtClean="0"/>
              <a:t>orphans, draw up</a:t>
            </a:r>
          </a:p>
          <a:p>
            <a:pPr algn="ctr"/>
            <a:r>
              <a:rPr lang="en-US" sz="1000" dirty="0" smtClean="0"/>
              <a:t>program.</a:t>
            </a:r>
          </a:p>
        </p:txBody>
      </p:sp>
      <p:cxnSp>
        <p:nvCxnSpPr>
          <p:cNvPr id="41" name="Straight Connector 40"/>
          <p:cNvCxnSpPr/>
          <p:nvPr/>
        </p:nvCxnSpPr>
        <p:spPr>
          <a:xfrm>
            <a:off x="0" y="5948855"/>
            <a:ext cx="12812110" cy="0"/>
          </a:xfrm>
          <a:prstGeom prst="lin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</p:cxnSp>
      <p:sp>
        <p:nvSpPr>
          <p:cNvPr id="43" name="TextBox 42"/>
          <p:cNvSpPr txBox="1"/>
          <p:nvPr/>
        </p:nvSpPr>
        <p:spPr>
          <a:xfrm>
            <a:off x="2765786" y="567558"/>
            <a:ext cx="1119217" cy="400110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Ask all chairs for</a:t>
            </a:r>
          </a:p>
          <a:p>
            <a:r>
              <a:rPr lang="en-US" sz="1000" dirty="0" smtClean="0"/>
              <a:t> budget estimates</a:t>
            </a:r>
            <a:endParaRPr lang="en-US" sz="1000" dirty="0"/>
          </a:p>
        </p:txBody>
      </p:sp>
      <p:sp>
        <p:nvSpPr>
          <p:cNvPr id="44" name="TextBox 43"/>
          <p:cNvSpPr txBox="1"/>
          <p:nvPr/>
        </p:nvSpPr>
        <p:spPr>
          <a:xfrm>
            <a:off x="3974478" y="578068"/>
            <a:ext cx="1244251" cy="400110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Finalize estimates of</a:t>
            </a:r>
          </a:p>
          <a:p>
            <a:r>
              <a:rPr lang="en-US" sz="1000" dirty="0" smtClean="0"/>
              <a:t>expenditures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5288269" y="546535"/>
            <a:ext cx="3219151" cy="553998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Determine registration fee: Registration income plus some</a:t>
            </a:r>
          </a:p>
          <a:p>
            <a:r>
              <a:rPr lang="en-US" sz="1000" dirty="0" smtClean="0"/>
              <a:t>minimum of sponsorship and exhibitor income must cover </a:t>
            </a:r>
          </a:p>
          <a:p>
            <a:r>
              <a:rPr lang="en-US" sz="1000" dirty="0" smtClean="0"/>
              <a:t>estimated expenditures with a cushion for overruns.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6709858" y="4921929"/>
            <a:ext cx="2654894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Send final list of sponsors and their digital logos</a:t>
            </a:r>
          </a:p>
          <a:p>
            <a:r>
              <a:rPr lang="en-US" sz="1000" dirty="0" smtClean="0"/>
              <a:t>to person doing </a:t>
            </a:r>
            <a:r>
              <a:rPr lang="en-US" sz="1000" dirty="0" err="1" smtClean="0"/>
              <a:t>PwA</a:t>
            </a:r>
            <a:r>
              <a:rPr lang="en-US" sz="1000" dirty="0" smtClean="0"/>
              <a:t> and to Signs chair.</a:t>
            </a:r>
            <a:endParaRPr lang="en-US" sz="1000" dirty="0"/>
          </a:p>
        </p:txBody>
      </p:sp>
      <p:sp>
        <p:nvSpPr>
          <p:cNvPr id="48" name="TextBox 47"/>
          <p:cNvSpPr txBox="1"/>
          <p:nvPr/>
        </p:nvSpPr>
        <p:spPr>
          <a:xfrm>
            <a:off x="0" y="5812218"/>
            <a:ext cx="588623" cy="246221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Exhibits</a:t>
            </a:r>
            <a:endParaRPr lang="en-US" sz="1000" dirty="0"/>
          </a:p>
        </p:txBody>
      </p:sp>
      <p:sp>
        <p:nvSpPr>
          <p:cNvPr id="49" name="TextBox 48"/>
          <p:cNvSpPr txBox="1"/>
          <p:nvPr/>
        </p:nvSpPr>
        <p:spPr>
          <a:xfrm>
            <a:off x="3199402" y="5738645"/>
            <a:ext cx="1787669" cy="707886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Start soliciting exhibitors.  </a:t>
            </a:r>
          </a:p>
          <a:p>
            <a:r>
              <a:rPr lang="en-US" sz="1000" dirty="0" smtClean="0"/>
              <a:t>Mail out letters and form.</a:t>
            </a:r>
          </a:p>
          <a:p>
            <a:r>
              <a:rPr lang="en-US" sz="1000" dirty="0" smtClean="0"/>
              <a:t>Specify deadline for exhibitors </a:t>
            </a:r>
          </a:p>
          <a:p>
            <a:r>
              <a:rPr lang="en-US" sz="1000" dirty="0" smtClean="0"/>
              <a:t>to be included in </a:t>
            </a:r>
            <a:r>
              <a:rPr lang="en-US" sz="1000" dirty="0" err="1" smtClean="0"/>
              <a:t>PwA</a:t>
            </a:r>
            <a:endParaRPr lang="en-US" sz="1000" dirty="0"/>
          </a:p>
        </p:txBody>
      </p:sp>
      <p:sp>
        <p:nvSpPr>
          <p:cNvPr id="50" name="TextBox 49"/>
          <p:cNvSpPr txBox="1"/>
          <p:nvPr/>
        </p:nvSpPr>
        <p:spPr>
          <a:xfrm>
            <a:off x="981724" y="5433852"/>
            <a:ext cx="2172390" cy="116955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Contact rental </a:t>
            </a:r>
            <a:r>
              <a:rPr lang="en-US" sz="1000" dirty="0" err="1" smtClean="0"/>
              <a:t>companieswho</a:t>
            </a:r>
            <a:r>
              <a:rPr lang="en-US" sz="1000" dirty="0" smtClean="0"/>
              <a:t> provide</a:t>
            </a:r>
          </a:p>
          <a:p>
            <a:r>
              <a:rPr lang="en-US" sz="1000" dirty="0" smtClean="0"/>
              <a:t> piping, drape and poster backing. </a:t>
            </a:r>
          </a:p>
          <a:p>
            <a:r>
              <a:rPr lang="en-US" sz="1000" dirty="0" smtClean="0"/>
              <a:t> Find out costs for rental including</a:t>
            </a:r>
          </a:p>
          <a:p>
            <a:r>
              <a:rPr lang="en-US" sz="1000" dirty="0" smtClean="0"/>
              <a:t>transportation, setup, teardown. </a:t>
            </a:r>
          </a:p>
          <a:p>
            <a:r>
              <a:rPr lang="en-US" sz="1000" dirty="0" smtClean="0"/>
              <a:t>Determine cost to be charged to</a:t>
            </a:r>
          </a:p>
          <a:p>
            <a:r>
              <a:rPr lang="en-US" sz="1000" dirty="0" smtClean="0"/>
              <a:t>exhibitors.  2-tieredfor </a:t>
            </a:r>
            <a:r>
              <a:rPr lang="en-US" sz="1000" dirty="0" err="1" smtClean="0"/>
              <a:t>commerical</a:t>
            </a:r>
            <a:endParaRPr lang="en-US" sz="1000" dirty="0" smtClean="0"/>
          </a:p>
          <a:p>
            <a:r>
              <a:rPr lang="en-US" sz="1000" dirty="0" smtClean="0"/>
              <a:t> &amp; non-profits.  Costs for security.</a:t>
            </a:r>
            <a:endParaRPr lang="en-US" sz="1000" dirty="0"/>
          </a:p>
        </p:txBody>
      </p:sp>
      <p:sp>
        <p:nvSpPr>
          <p:cNvPr id="51" name="TextBox 50"/>
          <p:cNvSpPr txBox="1"/>
          <p:nvPr/>
        </p:nvSpPr>
        <p:spPr>
          <a:xfrm>
            <a:off x="9568672" y="4830429"/>
            <a:ext cx="2244525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Make a </a:t>
            </a:r>
            <a:r>
              <a:rPr lang="en-US" sz="1000" dirty="0" err="1" smtClean="0"/>
              <a:t>powerpoint</a:t>
            </a:r>
            <a:r>
              <a:rPr lang="en-US" sz="1000" dirty="0" smtClean="0"/>
              <a:t> slide to be shown</a:t>
            </a:r>
          </a:p>
          <a:p>
            <a:r>
              <a:rPr lang="en-US" sz="1000" dirty="0" smtClean="0"/>
              <a:t>between talks thanking all the sponsors</a:t>
            </a:r>
          </a:p>
          <a:p>
            <a:r>
              <a:rPr lang="en-US" sz="1000" dirty="0" smtClean="0"/>
              <a:t>(with their logos).</a:t>
            </a:r>
            <a:endParaRPr lang="en-US" sz="1000" dirty="0"/>
          </a:p>
        </p:txBody>
      </p:sp>
      <p:sp>
        <p:nvSpPr>
          <p:cNvPr id="52" name="TextBox 51"/>
          <p:cNvSpPr txBox="1"/>
          <p:nvPr/>
        </p:nvSpPr>
        <p:spPr>
          <a:xfrm>
            <a:off x="4115886" y="3037494"/>
            <a:ext cx="889987" cy="1015663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Estimate</a:t>
            </a:r>
          </a:p>
          <a:p>
            <a:r>
              <a:rPr lang="en-US" sz="1000" dirty="0" smtClean="0"/>
              <a:t>Budget (</a:t>
            </a:r>
            <a:r>
              <a:rPr lang="en-US" sz="1000" dirty="0" err="1" smtClean="0"/>
              <a:t>inclu</a:t>
            </a:r>
            <a:endParaRPr lang="en-US" sz="1000" dirty="0" smtClean="0"/>
          </a:p>
          <a:p>
            <a:r>
              <a:rPr lang="en-US" sz="1000" dirty="0" smtClean="0"/>
              <a:t>Speaker gifts,</a:t>
            </a:r>
          </a:p>
          <a:p>
            <a:r>
              <a:rPr lang="en-US" sz="1000" dirty="0" smtClean="0"/>
              <a:t>Poster booth </a:t>
            </a:r>
          </a:p>
          <a:p>
            <a:r>
              <a:rPr lang="en-US" sz="1000" dirty="0" smtClean="0"/>
              <a:t>Rental, IT </a:t>
            </a:r>
          </a:p>
          <a:p>
            <a:r>
              <a:rPr lang="en-US" sz="1000" dirty="0" smtClean="0"/>
              <a:t>support, etc.)</a:t>
            </a:r>
            <a:endParaRPr lang="en-US" sz="1000" dirty="0"/>
          </a:p>
        </p:txBody>
      </p:sp>
      <p:sp>
        <p:nvSpPr>
          <p:cNvPr id="47" name="TextBox 46"/>
          <p:cNvSpPr txBox="1"/>
          <p:nvPr/>
        </p:nvSpPr>
        <p:spPr>
          <a:xfrm>
            <a:off x="1572215" y="4151587"/>
            <a:ext cx="997388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Set up Meeting</a:t>
            </a:r>
          </a:p>
          <a:p>
            <a:pPr algn="ctr"/>
            <a:r>
              <a:rPr lang="en-US" sz="1000" dirty="0" smtClean="0"/>
              <a:t>Website</a:t>
            </a:r>
            <a:endParaRPr lang="en-US" sz="1000" dirty="0"/>
          </a:p>
        </p:txBody>
      </p:sp>
      <p:sp>
        <p:nvSpPr>
          <p:cNvPr id="56" name="TextBox 55"/>
          <p:cNvSpPr txBox="1"/>
          <p:nvPr/>
        </p:nvSpPr>
        <p:spPr>
          <a:xfrm>
            <a:off x="6917290" y="5738645"/>
            <a:ext cx="1239442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Send </a:t>
            </a:r>
            <a:r>
              <a:rPr lang="en-US" sz="1000" dirty="0" err="1" smtClean="0"/>
              <a:t>floorplan</a:t>
            </a:r>
            <a:r>
              <a:rPr lang="en-US" sz="1000" dirty="0" smtClean="0"/>
              <a:t> &amp; list</a:t>
            </a:r>
          </a:p>
          <a:p>
            <a:r>
              <a:rPr lang="en-US" sz="1000" dirty="0" smtClean="0"/>
              <a:t>To person doing FA.</a:t>
            </a:r>
          </a:p>
          <a:p>
            <a:r>
              <a:rPr lang="en-US" sz="1000" dirty="0" smtClean="0"/>
              <a:t>Get security guards.</a:t>
            </a:r>
            <a:endParaRPr lang="en-US" sz="1000" dirty="0"/>
          </a:p>
        </p:txBody>
      </p:sp>
      <p:sp>
        <p:nvSpPr>
          <p:cNvPr id="57" name="TextBox 56"/>
          <p:cNvSpPr txBox="1"/>
          <p:nvPr/>
        </p:nvSpPr>
        <p:spPr>
          <a:xfrm>
            <a:off x="10042327" y="5738645"/>
            <a:ext cx="1627369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Work with Exhibitors to set </a:t>
            </a:r>
          </a:p>
          <a:p>
            <a:r>
              <a:rPr lang="en-US" sz="1000" dirty="0" smtClean="0"/>
              <a:t>up &amp; tear-down booths.  </a:t>
            </a:r>
          </a:p>
          <a:p>
            <a:r>
              <a:rPr lang="en-US" sz="1000" dirty="0" smtClean="0"/>
              <a:t>Make sure guards in place.</a:t>
            </a:r>
            <a:endParaRPr lang="en-US" sz="1000" dirty="0"/>
          </a:p>
        </p:txBody>
      </p:sp>
      <p:sp>
        <p:nvSpPr>
          <p:cNvPr id="58" name="TextBox 57"/>
          <p:cNvSpPr txBox="1"/>
          <p:nvPr/>
        </p:nvSpPr>
        <p:spPr>
          <a:xfrm rot="16200000">
            <a:off x="7848024" y="1430696"/>
            <a:ext cx="679994" cy="230832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900" b="1" dirty="0" smtClean="0"/>
              <a:t>Open Reg.</a:t>
            </a:r>
            <a:endParaRPr lang="en-US" sz="900" b="1" dirty="0"/>
          </a:p>
        </p:txBody>
      </p:sp>
      <p:sp>
        <p:nvSpPr>
          <p:cNvPr id="59" name="TextBox 58"/>
          <p:cNvSpPr txBox="1"/>
          <p:nvPr/>
        </p:nvSpPr>
        <p:spPr>
          <a:xfrm rot="16200000">
            <a:off x="2678127" y="1350407"/>
            <a:ext cx="998991" cy="230832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900" b="1" dirty="0" smtClean="0"/>
              <a:t>Open </a:t>
            </a:r>
            <a:r>
              <a:rPr lang="en-US" sz="900" b="1" dirty="0" err="1" smtClean="0"/>
              <a:t>Abstr</a:t>
            </a:r>
            <a:r>
              <a:rPr lang="en-US" sz="900" b="1" dirty="0" smtClean="0"/>
              <a:t>. Sub.</a:t>
            </a:r>
            <a:endParaRPr lang="en-US" sz="900" b="1" dirty="0"/>
          </a:p>
        </p:txBody>
      </p:sp>
      <p:sp>
        <p:nvSpPr>
          <p:cNvPr id="61" name="TextBox 60"/>
          <p:cNvSpPr txBox="1"/>
          <p:nvPr/>
        </p:nvSpPr>
        <p:spPr>
          <a:xfrm rot="16200000">
            <a:off x="6165977" y="1795969"/>
            <a:ext cx="994183" cy="230832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900" b="1" dirty="0" smtClean="0"/>
              <a:t>Close </a:t>
            </a:r>
            <a:r>
              <a:rPr lang="en-US" sz="900" b="1" dirty="0" err="1" smtClean="0"/>
              <a:t>Abstr</a:t>
            </a:r>
            <a:r>
              <a:rPr lang="en-US" sz="900" b="1" dirty="0" smtClean="0"/>
              <a:t>. Sub.</a:t>
            </a:r>
            <a:endParaRPr lang="en-US" sz="900" b="1" dirty="0"/>
          </a:p>
        </p:txBody>
      </p:sp>
      <p:sp>
        <p:nvSpPr>
          <p:cNvPr id="62" name="TextBox 61"/>
          <p:cNvSpPr txBox="1"/>
          <p:nvPr/>
        </p:nvSpPr>
        <p:spPr>
          <a:xfrm>
            <a:off x="5244354" y="3684494"/>
            <a:ext cx="56137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i="1" dirty="0" smtClean="0"/>
              <a:t>Feb 1 ‘10</a:t>
            </a:r>
            <a:endParaRPr lang="en-US" sz="800" b="1" i="1" dirty="0"/>
          </a:p>
        </p:txBody>
      </p:sp>
      <p:sp>
        <p:nvSpPr>
          <p:cNvPr id="63" name="TextBox 62"/>
          <p:cNvSpPr txBox="1"/>
          <p:nvPr/>
        </p:nvSpPr>
        <p:spPr>
          <a:xfrm>
            <a:off x="5979460" y="3514166"/>
            <a:ext cx="61266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i="1" dirty="0" smtClean="0"/>
              <a:t>Feb 15 ‘10</a:t>
            </a:r>
            <a:endParaRPr lang="en-US" sz="800" b="1" i="1" dirty="0"/>
          </a:p>
        </p:txBody>
      </p:sp>
      <p:sp>
        <p:nvSpPr>
          <p:cNvPr id="64" name="TextBox 63"/>
          <p:cNvSpPr txBox="1"/>
          <p:nvPr/>
        </p:nvSpPr>
        <p:spPr>
          <a:xfrm>
            <a:off x="7879973" y="4410637"/>
            <a:ext cx="71686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i="1" dirty="0" smtClean="0"/>
              <a:t>March 15‘10</a:t>
            </a:r>
            <a:endParaRPr lang="en-US" sz="800" b="1" i="1" dirty="0"/>
          </a:p>
        </p:txBody>
      </p:sp>
      <p:sp>
        <p:nvSpPr>
          <p:cNvPr id="65" name="TextBox 64"/>
          <p:cNvSpPr txBox="1"/>
          <p:nvPr/>
        </p:nvSpPr>
        <p:spPr>
          <a:xfrm>
            <a:off x="3155574" y="3576918"/>
            <a:ext cx="85311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i="1" dirty="0" smtClean="0"/>
              <a:t>Aug/Sept ‘09(?)</a:t>
            </a:r>
            <a:endParaRPr lang="en-US" sz="800" b="1" i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2" name="Straight Connector 41"/>
          <p:cNvCxnSpPr/>
          <p:nvPr/>
        </p:nvCxnSpPr>
        <p:spPr>
          <a:xfrm>
            <a:off x="0" y="6610036"/>
            <a:ext cx="12812110" cy="0"/>
          </a:xfrm>
          <a:prstGeom prst="lin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</p:cxnSp>
      <p:cxnSp>
        <p:nvCxnSpPr>
          <p:cNvPr id="4" name="Straight Connector 3"/>
          <p:cNvCxnSpPr/>
          <p:nvPr/>
        </p:nvCxnSpPr>
        <p:spPr>
          <a:xfrm>
            <a:off x="0" y="2953424"/>
            <a:ext cx="13179972" cy="0"/>
          </a:xfrm>
          <a:prstGeom prst="line">
            <a:avLst/>
          </a:prstGeom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0" y="1849838"/>
            <a:ext cx="13211503" cy="0"/>
          </a:xfrm>
          <a:prstGeom prst="line">
            <a:avLst/>
          </a:prstGeom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0" y="4340772"/>
            <a:ext cx="12812110" cy="0"/>
          </a:xfrm>
          <a:prstGeom prst="line">
            <a:avLst/>
          </a:prstGeom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3930868" y="147144"/>
            <a:ext cx="41524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Rocky Mountain Section Meeting Timeline</a:t>
            </a:r>
            <a:endParaRPr lang="en-US" dirty="0"/>
          </a:p>
        </p:txBody>
      </p:sp>
      <p:cxnSp>
        <p:nvCxnSpPr>
          <p:cNvPr id="24" name="Straight Connector 23"/>
          <p:cNvCxnSpPr/>
          <p:nvPr/>
        </p:nvCxnSpPr>
        <p:spPr>
          <a:xfrm rot="5400000">
            <a:off x="3633952" y="3859925"/>
            <a:ext cx="599615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 rot="5400000">
            <a:off x="176049" y="3859925"/>
            <a:ext cx="599615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 rot="5400000">
            <a:off x="-2010103" y="3859925"/>
            <a:ext cx="599615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/>
          <p:cNvSpPr txBox="1"/>
          <p:nvPr/>
        </p:nvSpPr>
        <p:spPr>
          <a:xfrm>
            <a:off x="27484" y="31539"/>
            <a:ext cx="1404552" cy="1015663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1000" dirty="0" smtClean="0"/>
              <a:t> Form Org com.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Decide loc/ dates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Decide </a:t>
            </a:r>
            <a:r>
              <a:rPr lang="en-US" sz="1000" dirty="0" err="1" smtClean="0"/>
              <a:t>facilites</a:t>
            </a:r>
            <a:endParaRPr lang="en-US" sz="1000" dirty="0" smtClean="0"/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Discuss tech themes,</a:t>
            </a:r>
          </a:p>
          <a:p>
            <a:r>
              <a:rPr lang="en-US" sz="1000" dirty="0"/>
              <a:t> </a:t>
            </a:r>
            <a:r>
              <a:rPr lang="en-US" sz="1000" dirty="0" smtClean="0"/>
              <a:t> FTs, SCs, social </a:t>
            </a:r>
            <a:r>
              <a:rPr lang="en-US" sz="1000" dirty="0" err="1" smtClean="0"/>
              <a:t>activ</a:t>
            </a:r>
            <a:r>
              <a:rPr lang="en-US" sz="1000" dirty="0" smtClean="0"/>
              <a:t>.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Make prelim timeline.</a:t>
            </a:r>
          </a:p>
        </p:txBody>
      </p:sp>
      <p:cxnSp>
        <p:nvCxnSpPr>
          <p:cNvPr id="36" name="Straight Connector 35"/>
          <p:cNvCxnSpPr/>
          <p:nvPr/>
        </p:nvCxnSpPr>
        <p:spPr>
          <a:xfrm>
            <a:off x="0" y="5118538"/>
            <a:ext cx="12812110" cy="0"/>
          </a:xfrm>
          <a:prstGeom prst="lin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</p:cxnSp>
      <p:cxnSp>
        <p:nvCxnSpPr>
          <p:cNvPr id="41" name="Straight Connector 40"/>
          <p:cNvCxnSpPr/>
          <p:nvPr/>
        </p:nvCxnSpPr>
        <p:spPr>
          <a:xfrm>
            <a:off x="0" y="5948855"/>
            <a:ext cx="12812110" cy="0"/>
          </a:xfrm>
          <a:prstGeom prst="lin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</p:cxnSp>
      <p:sp>
        <p:nvSpPr>
          <p:cNvPr id="43" name="TextBox 42"/>
          <p:cNvSpPr txBox="1"/>
          <p:nvPr/>
        </p:nvSpPr>
        <p:spPr>
          <a:xfrm>
            <a:off x="2765786" y="567558"/>
            <a:ext cx="1119217" cy="400110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Ask all chairs for</a:t>
            </a:r>
          </a:p>
          <a:p>
            <a:r>
              <a:rPr lang="en-US" sz="1000" dirty="0" smtClean="0"/>
              <a:t> budget estimates</a:t>
            </a:r>
            <a:endParaRPr lang="en-US" sz="1000" dirty="0"/>
          </a:p>
        </p:txBody>
      </p:sp>
      <p:sp>
        <p:nvSpPr>
          <p:cNvPr id="44" name="TextBox 43"/>
          <p:cNvSpPr txBox="1"/>
          <p:nvPr/>
        </p:nvSpPr>
        <p:spPr>
          <a:xfrm>
            <a:off x="3974478" y="578068"/>
            <a:ext cx="1244251" cy="400110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Finalize estimates of</a:t>
            </a:r>
          </a:p>
          <a:p>
            <a:r>
              <a:rPr lang="en-US" sz="1000" dirty="0" smtClean="0"/>
              <a:t>expenditures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5288269" y="546535"/>
            <a:ext cx="3219151" cy="553998"/>
          </a:xfrm>
          <a:prstGeom prst="rect">
            <a:avLst/>
          </a:prstGeom>
          <a:solidFill>
            <a:srgbClr val="CCFFFF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Determine registration fee: Registration income plus some</a:t>
            </a:r>
          </a:p>
          <a:p>
            <a:r>
              <a:rPr lang="en-US" sz="1000" dirty="0" smtClean="0"/>
              <a:t>minimum of sponsorship and exhibitor income must cover </a:t>
            </a:r>
          </a:p>
          <a:p>
            <a:r>
              <a:rPr lang="en-US" sz="1000" dirty="0" smtClean="0"/>
              <a:t>estimated expenditures with a cushion for overruns.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0" y="1639631"/>
            <a:ext cx="437940" cy="400110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Field</a:t>
            </a:r>
          </a:p>
          <a:p>
            <a:r>
              <a:rPr lang="en-US" sz="1000" dirty="0" smtClean="0"/>
              <a:t>Trips</a:t>
            </a:r>
            <a:endParaRPr lang="en-US" sz="1000" dirty="0"/>
          </a:p>
        </p:txBody>
      </p:sp>
      <p:sp>
        <p:nvSpPr>
          <p:cNvPr id="52" name="TextBox 51"/>
          <p:cNvSpPr txBox="1"/>
          <p:nvPr/>
        </p:nvSpPr>
        <p:spPr>
          <a:xfrm>
            <a:off x="483375" y="1650137"/>
            <a:ext cx="1101584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Decide Field Trips</a:t>
            </a:r>
          </a:p>
          <a:p>
            <a:pPr algn="ctr"/>
            <a:r>
              <a:rPr lang="en-US" sz="1000" dirty="0" smtClean="0"/>
              <a:t>and leaders</a:t>
            </a:r>
          </a:p>
        </p:txBody>
      </p:sp>
      <p:sp>
        <p:nvSpPr>
          <p:cNvPr id="53" name="TextBox 52"/>
          <p:cNvSpPr txBox="1"/>
          <p:nvPr/>
        </p:nvSpPr>
        <p:spPr>
          <a:xfrm>
            <a:off x="1615567" y="1418917"/>
            <a:ext cx="3578224" cy="1015663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For each trip need: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budget estimate  / determine price of trip / min # participants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 smtClean="0"/>
              <a:t> standardized write-up  for web &amp; F.A.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deadline for cancelling trip if registration #s too low</a:t>
            </a:r>
          </a:p>
          <a:p>
            <a:r>
              <a:rPr lang="en-US" sz="1000" dirty="0"/>
              <a:t> </a:t>
            </a:r>
            <a:r>
              <a:rPr lang="en-US" sz="1000" dirty="0" smtClean="0"/>
              <a:t> (tied to lodging and transportation contract </a:t>
            </a:r>
            <a:r>
              <a:rPr lang="en-US" sz="1000" dirty="0" err="1" smtClean="0"/>
              <a:t>backout</a:t>
            </a:r>
            <a:r>
              <a:rPr lang="en-US" sz="1000" dirty="0" smtClean="0"/>
              <a:t> dates)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 Make transportation &amp; lodging arrangements, sign contracts.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5234608" y="1576567"/>
            <a:ext cx="1415772" cy="707886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Make sure FT insurance</a:t>
            </a:r>
          </a:p>
          <a:p>
            <a:pPr algn="ctr"/>
            <a:r>
              <a:rPr lang="en-US" sz="1000" dirty="0" smtClean="0"/>
              <a:t>waivers are included in</a:t>
            </a:r>
          </a:p>
          <a:p>
            <a:pPr algn="ctr"/>
            <a:r>
              <a:rPr lang="en-US" sz="1000" dirty="0" smtClean="0"/>
              <a:t>registration section</a:t>
            </a:r>
          </a:p>
          <a:p>
            <a:pPr algn="ctr"/>
            <a:r>
              <a:rPr lang="en-US" sz="1000" dirty="0" smtClean="0"/>
              <a:t>of F.A. and website.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8460404" y="1608098"/>
            <a:ext cx="2977097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 Drop FTs with enrollment below break-even number.</a:t>
            </a:r>
          </a:p>
          <a:p>
            <a:r>
              <a:rPr lang="en-US" sz="1000" dirty="0" smtClean="0"/>
              <a:t>Notify participants by email.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0" y="2732707"/>
            <a:ext cx="596638" cy="400110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Short</a:t>
            </a:r>
          </a:p>
          <a:p>
            <a:r>
              <a:rPr lang="en-US" sz="1000" dirty="0" smtClean="0"/>
              <a:t>Courses</a:t>
            </a:r>
            <a:endParaRPr lang="en-US" sz="1000" dirty="0"/>
          </a:p>
        </p:txBody>
      </p:sp>
      <p:sp>
        <p:nvSpPr>
          <p:cNvPr id="57" name="TextBox 56"/>
          <p:cNvSpPr txBox="1"/>
          <p:nvPr/>
        </p:nvSpPr>
        <p:spPr>
          <a:xfrm>
            <a:off x="620283" y="2585562"/>
            <a:ext cx="1164100" cy="861774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Solicit SCs</a:t>
            </a:r>
          </a:p>
          <a:p>
            <a:pPr algn="ctr"/>
            <a:r>
              <a:rPr lang="en-US" sz="1000" dirty="0" smtClean="0"/>
              <a:t>and instructors</a:t>
            </a:r>
          </a:p>
          <a:p>
            <a:pPr algn="ctr"/>
            <a:r>
              <a:rPr lang="en-US" sz="1000" dirty="0" smtClean="0"/>
              <a:t>(check PTTC, AAPG</a:t>
            </a:r>
          </a:p>
          <a:p>
            <a:pPr algn="ctr"/>
            <a:r>
              <a:rPr lang="en-US" sz="1000" dirty="0" smtClean="0"/>
              <a:t>Explorer, service </a:t>
            </a:r>
          </a:p>
          <a:p>
            <a:pPr algn="ctr"/>
            <a:r>
              <a:rPr lang="en-US" sz="1000" dirty="0" smtClean="0"/>
              <a:t>Companies, etc)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1836282" y="2511993"/>
            <a:ext cx="2884123" cy="707886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For each course need: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budget estimate  / price / min # students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 smtClean="0"/>
              <a:t> standardized write-up  for web &amp; F.A.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deadline for cancelling SC if registration #s too low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8491935" y="2711684"/>
            <a:ext cx="2954655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 Drop SCs with enrollment below break-even number.</a:t>
            </a:r>
          </a:p>
          <a:p>
            <a:r>
              <a:rPr lang="en-US" sz="1000" dirty="0" smtClean="0"/>
              <a:t>Notify participants by email.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0" y="4151604"/>
            <a:ext cx="689612" cy="400110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Awards &amp;</a:t>
            </a:r>
          </a:p>
          <a:p>
            <a:r>
              <a:rPr lang="en-US" sz="1000" dirty="0" smtClean="0"/>
              <a:t>Judging</a:t>
            </a:r>
            <a:endParaRPr lang="en-US" sz="1000" dirty="0"/>
          </a:p>
        </p:txBody>
      </p:sp>
      <p:sp>
        <p:nvSpPr>
          <p:cNvPr id="61" name="TextBox 60"/>
          <p:cNvSpPr txBox="1"/>
          <p:nvPr/>
        </p:nvSpPr>
        <p:spPr>
          <a:xfrm>
            <a:off x="1023562" y="4067521"/>
            <a:ext cx="1871025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Find out previous year’s winners</a:t>
            </a:r>
          </a:p>
          <a:p>
            <a:pPr algn="ctr"/>
            <a:r>
              <a:rPr lang="en-US" sz="1000" dirty="0" smtClean="0"/>
              <a:t>Of the three awards from RMS </a:t>
            </a:r>
          </a:p>
          <a:p>
            <a:pPr algn="ctr"/>
            <a:r>
              <a:rPr lang="en-US" sz="1000" dirty="0" smtClean="0"/>
              <a:t>Website / officers.</a:t>
            </a:r>
          </a:p>
        </p:txBody>
      </p:sp>
      <p:sp>
        <p:nvSpPr>
          <p:cNvPr id="62" name="TextBox 61"/>
          <p:cNvSpPr txBox="1"/>
          <p:nvPr/>
        </p:nvSpPr>
        <p:spPr>
          <a:xfrm>
            <a:off x="3293661" y="3983441"/>
            <a:ext cx="1282723" cy="707886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Provide a budget for: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award plaques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judging packets</a:t>
            </a:r>
          </a:p>
          <a:p>
            <a:pPr>
              <a:buFont typeface="Arial" pitchFamily="34" charset="0"/>
              <a:buChar char="•"/>
            </a:pPr>
            <a:r>
              <a:rPr lang="en-US" sz="1000" dirty="0"/>
              <a:t> </a:t>
            </a:r>
            <a:r>
              <a:rPr lang="en-US" sz="1000" dirty="0" smtClean="0"/>
              <a:t>judges gifts</a:t>
            </a:r>
          </a:p>
        </p:txBody>
      </p:sp>
      <p:sp>
        <p:nvSpPr>
          <p:cNvPr id="63" name="TextBox 62"/>
          <p:cNvSpPr txBox="1"/>
          <p:nvPr/>
        </p:nvSpPr>
        <p:spPr>
          <a:xfrm>
            <a:off x="4975316" y="4088546"/>
            <a:ext cx="1661032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Make sure judging checkbox</a:t>
            </a:r>
          </a:p>
          <a:p>
            <a:r>
              <a:rPr lang="en-US" sz="1000" dirty="0" smtClean="0"/>
              <a:t> is included in registration</a:t>
            </a:r>
          </a:p>
          <a:p>
            <a:r>
              <a:rPr lang="en-US" sz="1000" dirty="0" smtClean="0"/>
              <a:t> form in FA and website</a:t>
            </a:r>
          </a:p>
        </p:txBody>
      </p:sp>
      <p:sp>
        <p:nvSpPr>
          <p:cNvPr id="64" name="TextBox 63"/>
          <p:cNvSpPr txBox="1"/>
          <p:nvPr/>
        </p:nvSpPr>
        <p:spPr>
          <a:xfrm>
            <a:off x="9011092" y="4088546"/>
            <a:ext cx="2876108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Distribute judging packets &amp; ribbons at registration.</a:t>
            </a:r>
          </a:p>
          <a:p>
            <a:r>
              <a:rPr lang="en-US" sz="1000" dirty="0" smtClean="0"/>
              <a:t>Collect completed forms.</a:t>
            </a:r>
          </a:p>
          <a:p>
            <a:r>
              <a:rPr lang="en-US" sz="1000" dirty="0" smtClean="0"/>
              <a:t>Announce winners, pass on info to RMS officers.</a:t>
            </a:r>
          </a:p>
        </p:txBody>
      </p:sp>
      <p:sp>
        <p:nvSpPr>
          <p:cNvPr id="65" name="TextBox 64"/>
          <p:cNvSpPr txBox="1"/>
          <p:nvPr/>
        </p:nvSpPr>
        <p:spPr>
          <a:xfrm>
            <a:off x="6835648" y="4151608"/>
            <a:ext cx="1725152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Prepare a few slides for</a:t>
            </a:r>
          </a:p>
          <a:p>
            <a:r>
              <a:rPr lang="en-US" sz="1000" dirty="0" smtClean="0"/>
              <a:t>Opening Ceremony &amp; Awards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8517637" y="4853575"/>
            <a:ext cx="1141659" cy="55399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Prepare signage</a:t>
            </a:r>
          </a:p>
          <a:p>
            <a:r>
              <a:rPr lang="en-US" sz="1000" dirty="0" smtClean="0"/>
              <a:t>(</a:t>
            </a:r>
            <a:r>
              <a:rPr lang="en-US" sz="1000" dirty="0" err="1" smtClean="0"/>
              <a:t>powerpoint</a:t>
            </a:r>
            <a:r>
              <a:rPr lang="en-US" sz="1000" dirty="0" smtClean="0"/>
              <a:t> files).</a:t>
            </a:r>
          </a:p>
          <a:p>
            <a:r>
              <a:rPr lang="en-US" sz="1000" dirty="0" smtClean="0"/>
              <a:t>Print. Mount.</a:t>
            </a:r>
            <a:endParaRPr lang="en-US" sz="1000" dirty="0"/>
          </a:p>
        </p:txBody>
      </p:sp>
      <p:sp>
        <p:nvSpPr>
          <p:cNvPr id="67" name="TextBox 66"/>
          <p:cNvSpPr txBox="1"/>
          <p:nvPr/>
        </p:nvSpPr>
        <p:spPr>
          <a:xfrm>
            <a:off x="0" y="4981919"/>
            <a:ext cx="587020" cy="246221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Signage</a:t>
            </a:r>
            <a:endParaRPr lang="en-US" sz="1000" dirty="0"/>
          </a:p>
        </p:txBody>
      </p:sp>
      <p:sp>
        <p:nvSpPr>
          <p:cNvPr id="68" name="TextBox 67"/>
          <p:cNvSpPr txBox="1"/>
          <p:nvPr/>
        </p:nvSpPr>
        <p:spPr>
          <a:xfrm>
            <a:off x="10251852" y="4906125"/>
            <a:ext cx="1601721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Place signs during meeting.</a:t>
            </a:r>
          </a:p>
          <a:p>
            <a:r>
              <a:rPr lang="en-US" sz="1000" dirty="0" smtClean="0"/>
              <a:t>Change daily.</a:t>
            </a:r>
            <a:endParaRPr lang="en-US" sz="1000" dirty="0"/>
          </a:p>
        </p:txBody>
      </p:sp>
      <p:sp>
        <p:nvSpPr>
          <p:cNvPr id="70" name="TextBox 69"/>
          <p:cNvSpPr txBox="1"/>
          <p:nvPr/>
        </p:nvSpPr>
        <p:spPr>
          <a:xfrm>
            <a:off x="0" y="5801726"/>
            <a:ext cx="813043" cy="246221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Registration</a:t>
            </a:r>
            <a:endParaRPr lang="en-US" sz="1000" dirty="0"/>
          </a:p>
        </p:txBody>
      </p:sp>
      <p:sp>
        <p:nvSpPr>
          <p:cNvPr id="71" name="TextBox 70"/>
          <p:cNvSpPr txBox="1"/>
          <p:nvPr/>
        </p:nvSpPr>
        <p:spPr>
          <a:xfrm>
            <a:off x="0" y="6484898"/>
            <a:ext cx="587020" cy="246221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Finance</a:t>
            </a:r>
            <a:endParaRPr lang="en-US" sz="1000" dirty="0"/>
          </a:p>
        </p:txBody>
      </p:sp>
      <p:sp>
        <p:nvSpPr>
          <p:cNvPr id="35" name="TextBox 34"/>
          <p:cNvSpPr txBox="1"/>
          <p:nvPr/>
        </p:nvSpPr>
        <p:spPr>
          <a:xfrm>
            <a:off x="6656180" y="4940663"/>
            <a:ext cx="1205779" cy="24622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Venue walkthrough</a:t>
            </a:r>
            <a:endParaRPr lang="en-US" sz="1000" dirty="0"/>
          </a:p>
        </p:txBody>
      </p:sp>
      <p:sp>
        <p:nvSpPr>
          <p:cNvPr id="37" name="TextBox 36"/>
          <p:cNvSpPr txBox="1"/>
          <p:nvPr/>
        </p:nvSpPr>
        <p:spPr>
          <a:xfrm>
            <a:off x="3292494" y="5833292"/>
            <a:ext cx="1438214" cy="246221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Submit budget estimate</a:t>
            </a:r>
            <a:endParaRPr lang="en-US" sz="1000" dirty="0"/>
          </a:p>
        </p:txBody>
      </p:sp>
      <p:sp>
        <p:nvSpPr>
          <p:cNvPr id="38" name="TextBox 37"/>
          <p:cNvSpPr txBox="1"/>
          <p:nvPr/>
        </p:nvSpPr>
        <p:spPr>
          <a:xfrm>
            <a:off x="10448986" y="5757090"/>
            <a:ext cx="1375698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Staff Registration table</a:t>
            </a:r>
          </a:p>
          <a:p>
            <a:r>
              <a:rPr lang="en-US" sz="1000" dirty="0" smtClean="0"/>
              <a:t>Send $$ to Treasurer</a:t>
            </a:r>
            <a:endParaRPr lang="en-US" sz="1000" dirty="0"/>
          </a:p>
        </p:txBody>
      </p:sp>
      <p:sp>
        <p:nvSpPr>
          <p:cNvPr id="39" name="TextBox 38"/>
          <p:cNvSpPr txBox="1"/>
          <p:nvPr/>
        </p:nvSpPr>
        <p:spPr>
          <a:xfrm>
            <a:off x="6748627" y="5751787"/>
            <a:ext cx="1215397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Process mail-in and</a:t>
            </a:r>
          </a:p>
          <a:p>
            <a:r>
              <a:rPr lang="en-US" sz="1000" dirty="0" smtClean="0"/>
              <a:t>Online registrations</a:t>
            </a:r>
            <a:endParaRPr lang="en-US" sz="1000" dirty="0"/>
          </a:p>
        </p:txBody>
      </p:sp>
      <p:sp>
        <p:nvSpPr>
          <p:cNvPr id="40" name="TextBox 39"/>
          <p:cNvSpPr txBox="1"/>
          <p:nvPr/>
        </p:nvSpPr>
        <p:spPr>
          <a:xfrm>
            <a:off x="5526727" y="5751787"/>
            <a:ext cx="1071127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/>
              <a:t>Prepare </a:t>
            </a:r>
          </a:p>
          <a:p>
            <a:pPr algn="ctr"/>
            <a:r>
              <a:rPr lang="en-US" sz="1000" dirty="0" smtClean="0"/>
              <a:t>registration form</a:t>
            </a:r>
            <a:endParaRPr lang="en-US" sz="1000" dirty="0"/>
          </a:p>
        </p:txBody>
      </p:sp>
      <p:sp>
        <p:nvSpPr>
          <p:cNvPr id="50" name="TextBox 49"/>
          <p:cNvSpPr txBox="1"/>
          <p:nvPr/>
        </p:nvSpPr>
        <p:spPr>
          <a:xfrm>
            <a:off x="4598779" y="6426146"/>
            <a:ext cx="1858201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Finalize predicted meeting costs</a:t>
            </a:r>
          </a:p>
          <a:p>
            <a:r>
              <a:rPr lang="en-US" sz="1000" dirty="0" smtClean="0"/>
              <a:t>Determine registration fees.</a:t>
            </a:r>
            <a:endParaRPr lang="en-US" sz="1000" dirty="0"/>
          </a:p>
        </p:txBody>
      </p:sp>
      <p:sp>
        <p:nvSpPr>
          <p:cNvPr id="51" name="TextBox 50"/>
          <p:cNvSpPr txBox="1"/>
          <p:nvPr/>
        </p:nvSpPr>
        <p:spPr>
          <a:xfrm>
            <a:off x="8306621" y="6426146"/>
            <a:ext cx="1598515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 Pay incoming bills.</a:t>
            </a:r>
          </a:p>
          <a:p>
            <a:r>
              <a:rPr lang="en-US" sz="1000" dirty="0" smtClean="0"/>
              <a:t>Deposit incoming reg. fees.</a:t>
            </a:r>
          </a:p>
        </p:txBody>
      </p:sp>
      <p:sp>
        <p:nvSpPr>
          <p:cNvPr id="69" name="TextBox 68"/>
          <p:cNvSpPr txBox="1"/>
          <p:nvPr/>
        </p:nvSpPr>
        <p:spPr>
          <a:xfrm>
            <a:off x="10517914" y="6457890"/>
            <a:ext cx="1369286" cy="400110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000" dirty="0" smtClean="0"/>
              <a:t> Send final accounting </a:t>
            </a:r>
          </a:p>
          <a:p>
            <a:r>
              <a:rPr lang="en-US" sz="1000" dirty="0" smtClean="0"/>
              <a:t>to RMS Pres. &amp; Treas.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188</TotalTime>
  <Words>921</Words>
  <Application>Microsoft Office PowerPoint</Application>
  <PresentationFormat>Custom</PresentationFormat>
  <Paragraphs>208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Kim</dc:creator>
  <cp:lastModifiedBy>Kim</cp:lastModifiedBy>
  <cp:revision>10</cp:revision>
  <dcterms:created xsi:type="dcterms:W3CDTF">2010-07-25T21:17:57Z</dcterms:created>
  <dcterms:modified xsi:type="dcterms:W3CDTF">2011-08-16T18:25:02Z</dcterms:modified>
</cp:coreProperties>
</file>

<file path=docProps/thumbnail.jpeg>
</file>