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61" r:id="rId3"/>
    <p:sldId id="262" r:id="rId4"/>
    <p:sldId id="263" r:id="rId5"/>
    <p:sldId id="265" r:id="rId6"/>
    <p:sldId id="266" r:id="rId7"/>
    <p:sldId id="267" r:id="rId8"/>
    <p:sldId id="268" r:id="rId9"/>
    <p:sldId id="269" r:id="rId10"/>
  </p:sldIdLst>
  <p:sldSz cx="21945600" cy="32918400"/>
  <p:notesSz cx="31607125" cy="31946850"/>
  <p:defaultTextStyle>
    <a:defPPr>
      <a:defRPr lang="en-US"/>
    </a:defPPr>
    <a:lvl1pPr marL="0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1pPr>
    <a:lvl2pPr marL="1567510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2pPr>
    <a:lvl3pPr marL="3135020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3pPr>
    <a:lvl4pPr marL="4702531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4pPr>
    <a:lvl5pPr marL="6270041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5pPr>
    <a:lvl6pPr marL="7837551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6pPr>
    <a:lvl7pPr marL="9405061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7pPr>
    <a:lvl8pPr marL="10972571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8pPr>
    <a:lvl9pPr marL="12540082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452" autoAdjust="0"/>
    <p:restoredTop sz="94660"/>
  </p:normalViewPr>
  <p:slideViewPr>
    <p:cSldViewPr snapToGrid="0">
      <p:cViewPr varScale="1">
        <p:scale>
          <a:sx n="18" d="100"/>
          <a:sy n="18" d="100"/>
        </p:scale>
        <p:origin x="-1008" y="-138"/>
      </p:cViewPr>
      <p:guideLst>
        <p:guide orient="horz" pos="10368"/>
        <p:guide pos="69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8" y="0"/>
            <a:ext cx="13696422" cy="1597343"/>
          </a:xfrm>
          <a:prstGeom prst="rect">
            <a:avLst/>
          </a:prstGeom>
        </p:spPr>
        <p:txBody>
          <a:bodyPr vert="horz" lIns="362928" tIns="181464" rIns="362928" bIns="181464" rtlCol="0"/>
          <a:lstStyle>
            <a:lvl1pPr algn="l">
              <a:defRPr sz="47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7903397" y="0"/>
            <a:ext cx="13696422" cy="1597343"/>
          </a:xfrm>
          <a:prstGeom prst="rect">
            <a:avLst/>
          </a:prstGeom>
        </p:spPr>
        <p:txBody>
          <a:bodyPr vert="horz" lIns="362928" tIns="181464" rIns="362928" bIns="181464" rtlCol="0"/>
          <a:lstStyle>
            <a:lvl1pPr algn="r">
              <a:defRPr sz="4700"/>
            </a:lvl1pPr>
          </a:lstStyle>
          <a:p>
            <a:fld id="{13C09AE8-BA94-48AB-A68E-D9F488DC8702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0" y="2397125"/>
            <a:ext cx="7985125" cy="11979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362928" tIns="181464" rIns="362928" bIns="18146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160713" y="15174757"/>
            <a:ext cx="25285700" cy="14376083"/>
          </a:xfrm>
          <a:prstGeom prst="rect">
            <a:avLst/>
          </a:prstGeom>
        </p:spPr>
        <p:txBody>
          <a:bodyPr vert="horz" lIns="362928" tIns="181464" rIns="362928" bIns="18146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8" y="30343963"/>
            <a:ext cx="13696422" cy="1597343"/>
          </a:xfrm>
          <a:prstGeom prst="rect">
            <a:avLst/>
          </a:prstGeom>
        </p:spPr>
        <p:txBody>
          <a:bodyPr vert="horz" lIns="362928" tIns="181464" rIns="362928" bIns="181464" rtlCol="0" anchor="b"/>
          <a:lstStyle>
            <a:lvl1pPr algn="l">
              <a:defRPr sz="47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7903397" y="30343963"/>
            <a:ext cx="13696422" cy="1597343"/>
          </a:xfrm>
          <a:prstGeom prst="rect">
            <a:avLst/>
          </a:prstGeom>
        </p:spPr>
        <p:txBody>
          <a:bodyPr vert="horz" lIns="362928" tIns="181464" rIns="362928" bIns="181464" rtlCol="0" anchor="b"/>
          <a:lstStyle>
            <a:lvl1pPr algn="r">
              <a:defRPr sz="4700"/>
            </a:lvl1pPr>
          </a:lstStyle>
          <a:p>
            <a:fld id="{694DC9EB-79F6-45C5-97B7-C9C1204F5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31350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1pPr>
    <a:lvl2pPr marL="1567510" algn="l" defTabSz="31350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2pPr>
    <a:lvl3pPr marL="3135020" algn="l" defTabSz="31350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3pPr>
    <a:lvl4pPr marL="4702531" algn="l" defTabSz="31350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4pPr>
    <a:lvl5pPr marL="6270041" algn="l" defTabSz="31350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5pPr>
    <a:lvl6pPr marL="7837551" algn="l" defTabSz="31350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6pPr>
    <a:lvl7pPr marL="9405061" algn="l" defTabSz="31350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7pPr>
    <a:lvl8pPr marL="10972571" algn="l" defTabSz="31350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8pPr>
    <a:lvl9pPr marL="12540082" algn="l" defTabSz="31350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This is a general idea for the Field Trip signs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This is a general idea for the Field Trip signs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This is a general idea for the Field Trip signs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This is a general idea for the Field Trip signs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This is a general idea for the Field Trip signs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This is a general idea for the Field Trip signs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10226042"/>
            <a:ext cx="18653760" cy="70561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91840" y="18653760"/>
            <a:ext cx="15361920" cy="8412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67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135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702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270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837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405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9725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540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F7C8-5AEC-4D17-B334-17FCD7E22416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40F4-F244-487D-B4AE-192668F6F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F7C8-5AEC-4D17-B334-17FCD7E22416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40F4-F244-487D-B4AE-192668F6F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87632" y="6324600"/>
            <a:ext cx="11849100" cy="1348206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32711" y="6324600"/>
            <a:ext cx="35189160" cy="1348206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F7C8-5AEC-4D17-B334-17FCD7E22416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40F4-F244-487D-B4AE-192668F6F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63" y="1317625"/>
            <a:ext cx="19751675" cy="5486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96963" y="7680325"/>
            <a:ext cx="9799637" cy="10785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11049000" y="7680325"/>
            <a:ext cx="9799638" cy="10785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1096963" y="18618200"/>
            <a:ext cx="19751675" cy="10787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9F8904-40FF-4095-BA5F-5AEE71EAC6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096963" y="1317625"/>
            <a:ext cx="19751675" cy="280876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69132F-354D-4EF0-A179-EA1F007E57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F7C8-5AEC-4D17-B334-17FCD7E22416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40F4-F244-487D-B4AE-192668F6F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3551" y="21153122"/>
            <a:ext cx="18653760" cy="6537960"/>
          </a:xfrm>
        </p:spPr>
        <p:txBody>
          <a:bodyPr anchor="t"/>
          <a:lstStyle>
            <a:lvl1pPr algn="l">
              <a:defRPr sz="13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3551" y="13952225"/>
            <a:ext cx="18653760" cy="7200898"/>
          </a:xfrm>
        </p:spPr>
        <p:txBody>
          <a:bodyPr anchor="b"/>
          <a:lstStyle>
            <a:lvl1pPr marL="0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1pPr>
            <a:lvl2pPr marL="156751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2pPr>
            <a:lvl3pPr marL="3135020" indent="0">
              <a:buNone/>
              <a:defRPr sz="5500">
                <a:solidFill>
                  <a:schemeClr val="tx1">
                    <a:tint val="75000"/>
                  </a:schemeClr>
                </a:solidFill>
              </a:defRPr>
            </a:lvl3pPr>
            <a:lvl4pPr marL="470253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4pPr>
            <a:lvl5pPr marL="627004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5pPr>
            <a:lvl6pPr marL="783755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940506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1097257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12540082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F7C8-5AEC-4D17-B334-17FCD7E22416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40F4-F244-487D-B4AE-192668F6F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32712" y="36865560"/>
            <a:ext cx="23519129" cy="104279702"/>
          </a:xfrm>
        </p:spPr>
        <p:txBody>
          <a:bodyPr/>
          <a:lstStyle>
            <a:lvl1pPr>
              <a:defRPr sz="9600"/>
            </a:lvl1pPr>
            <a:lvl2pPr>
              <a:defRPr sz="8200"/>
            </a:lvl2pPr>
            <a:lvl3pPr>
              <a:defRPr sz="69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517600" y="36865560"/>
            <a:ext cx="23519131" cy="104279702"/>
          </a:xfrm>
        </p:spPr>
        <p:txBody>
          <a:bodyPr/>
          <a:lstStyle>
            <a:lvl1pPr>
              <a:defRPr sz="9600"/>
            </a:lvl1pPr>
            <a:lvl2pPr>
              <a:defRPr sz="8200"/>
            </a:lvl2pPr>
            <a:lvl3pPr>
              <a:defRPr sz="69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F7C8-5AEC-4D17-B334-17FCD7E22416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40F4-F244-487D-B4AE-192668F6F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318262"/>
            <a:ext cx="19751040" cy="548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7368542"/>
            <a:ext cx="9696451" cy="3070858"/>
          </a:xfrm>
        </p:spPr>
        <p:txBody>
          <a:bodyPr anchor="b"/>
          <a:lstStyle>
            <a:lvl1pPr marL="0" indent="0">
              <a:buNone/>
              <a:defRPr sz="8200" b="1"/>
            </a:lvl1pPr>
            <a:lvl2pPr marL="1567510" indent="0">
              <a:buNone/>
              <a:defRPr sz="6900" b="1"/>
            </a:lvl2pPr>
            <a:lvl3pPr marL="3135020" indent="0">
              <a:buNone/>
              <a:defRPr sz="6200" b="1"/>
            </a:lvl3pPr>
            <a:lvl4pPr marL="4702531" indent="0">
              <a:buNone/>
              <a:defRPr sz="5500" b="1"/>
            </a:lvl4pPr>
            <a:lvl5pPr marL="6270041" indent="0">
              <a:buNone/>
              <a:defRPr sz="5500" b="1"/>
            </a:lvl5pPr>
            <a:lvl6pPr marL="7837551" indent="0">
              <a:buNone/>
              <a:defRPr sz="5500" b="1"/>
            </a:lvl6pPr>
            <a:lvl7pPr marL="9405061" indent="0">
              <a:buNone/>
              <a:defRPr sz="5500" b="1"/>
            </a:lvl7pPr>
            <a:lvl8pPr marL="10972571" indent="0">
              <a:buNone/>
              <a:defRPr sz="5500" b="1"/>
            </a:lvl8pPr>
            <a:lvl9pPr marL="12540082" indent="0">
              <a:buNone/>
              <a:defRPr sz="5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10439400"/>
            <a:ext cx="9696451" cy="18966182"/>
          </a:xfrm>
        </p:spPr>
        <p:txBody>
          <a:bodyPr/>
          <a:lstStyle>
            <a:lvl1pPr>
              <a:defRPr sz="8200"/>
            </a:lvl1pPr>
            <a:lvl2pPr>
              <a:defRPr sz="6900"/>
            </a:lvl2pPr>
            <a:lvl3pPr>
              <a:defRPr sz="62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148061" y="7368542"/>
            <a:ext cx="9700260" cy="3070858"/>
          </a:xfrm>
        </p:spPr>
        <p:txBody>
          <a:bodyPr anchor="b"/>
          <a:lstStyle>
            <a:lvl1pPr marL="0" indent="0">
              <a:buNone/>
              <a:defRPr sz="8200" b="1"/>
            </a:lvl1pPr>
            <a:lvl2pPr marL="1567510" indent="0">
              <a:buNone/>
              <a:defRPr sz="6900" b="1"/>
            </a:lvl2pPr>
            <a:lvl3pPr marL="3135020" indent="0">
              <a:buNone/>
              <a:defRPr sz="6200" b="1"/>
            </a:lvl3pPr>
            <a:lvl4pPr marL="4702531" indent="0">
              <a:buNone/>
              <a:defRPr sz="5500" b="1"/>
            </a:lvl4pPr>
            <a:lvl5pPr marL="6270041" indent="0">
              <a:buNone/>
              <a:defRPr sz="5500" b="1"/>
            </a:lvl5pPr>
            <a:lvl6pPr marL="7837551" indent="0">
              <a:buNone/>
              <a:defRPr sz="5500" b="1"/>
            </a:lvl6pPr>
            <a:lvl7pPr marL="9405061" indent="0">
              <a:buNone/>
              <a:defRPr sz="5500" b="1"/>
            </a:lvl7pPr>
            <a:lvl8pPr marL="10972571" indent="0">
              <a:buNone/>
              <a:defRPr sz="5500" b="1"/>
            </a:lvl8pPr>
            <a:lvl9pPr marL="12540082" indent="0">
              <a:buNone/>
              <a:defRPr sz="5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148061" y="10439400"/>
            <a:ext cx="9700260" cy="18966182"/>
          </a:xfrm>
        </p:spPr>
        <p:txBody>
          <a:bodyPr/>
          <a:lstStyle>
            <a:lvl1pPr>
              <a:defRPr sz="8200"/>
            </a:lvl1pPr>
            <a:lvl2pPr>
              <a:defRPr sz="6900"/>
            </a:lvl2pPr>
            <a:lvl3pPr>
              <a:defRPr sz="62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F7C8-5AEC-4D17-B334-17FCD7E22416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40F4-F244-487D-B4AE-192668F6F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F7C8-5AEC-4D17-B334-17FCD7E22416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40F4-F244-487D-B4AE-192668F6F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F7C8-5AEC-4D17-B334-17FCD7E22416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40F4-F244-487D-B4AE-192668F6F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1" y="1310640"/>
            <a:ext cx="7219951" cy="5577840"/>
          </a:xfrm>
        </p:spPr>
        <p:txBody>
          <a:bodyPr anchor="b"/>
          <a:lstStyle>
            <a:lvl1pPr algn="l">
              <a:defRPr sz="6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80120" y="1310643"/>
            <a:ext cx="12268200" cy="28094942"/>
          </a:xfrm>
        </p:spPr>
        <p:txBody>
          <a:bodyPr/>
          <a:lstStyle>
            <a:lvl1pPr>
              <a:defRPr sz="11000"/>
            </a:lvl1pPr>
            <a:lvl2pPr>
              <a:defRPr sz="9600"/>
            </a:lvl2pPr>
            <a:lvl3pPr>
              <a:defRPr sz="82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1" y="6888483"/>
            <a:ext cx="7219951" cy="22517102"/>
          </a:xfrm>
        </p:spPr>
        <p:txBody>
          <a:bodyPr/>
          <a:lstStyle>
            <a:lvl1pPr marL="0" indent="0">
              <a:buNone/>
              <a:defRPr sz="4800"/>
            </a:lvl1pPr>
            <a:lvl2pPr marL="1567510" indent="0">
              <a:buNone/>
              <a:defRPr sz="4100"/>
            </a:lvl2pPr>
            <a:lvl3pPr marL="3135020" indent="0">
              <a:buNone/>
              <a:defRPr sz="3400"/>
            </a:lvl3pPr>
            <a:lvl4pPr marL="4702531" indent="0">
              <a:buNone/>
              <a:defRPr sz="3100"/>
            </a:lvl4pPr>
            <a:lvl5pPr marL="6270041" indent="0">
              <a:buNone/>
              <a:defRPr sz="3100"/>
            </a:lvl5pPr>
            <a:lvl6pPr marL="7837551" indent="0">
              <a:buNone/>
              <a:defRPr sz="3100"/>
            </a:lvl6pPr>
            <a:lvl7pPr marL="9405061" indent="0">
              <a:buNone/>
              <a:defRPr sz="3100"/>
            </a:lvl7pPr>
            <a:lvl8pPr marL="10972571" indent="0">
              <a:buNone/>
              <a:defRPr sz="3100"/>
            </a:lvl8pPr>
            <a:lvl9pPr marL="12540082" indent="0">
              <a:buNone/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F7C8-5AEC-4D17-B334-17FCD7E22416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40F4-F244-487D-B4AE-192668F6F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1491" y="23042880"/>
            <a:ext cx="13167360" cy="2720342"/>
          </a:xfrm>
        </p:spPr>
        <p:txBody>
          <a:bodyPr anchor="b"/>
          <a:lstStyle>
            <a:lvl1pPr algn="l">
              <a:defRPr sz="6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01491" y="2941320"/>
            <a:ext cx="13167360" cy="19751040"/>
          </a:xfrm>
        </p:spPr>
        <p:txBody>
          <a:bodyPr/>
          <a:lstStyle>
            <a:lvl1pPr marL="0" indent="0">
              <a:buNone/>
              <a:defRPr sz="11000"/>
            </a:lvl1pPr>
            <a:lvl2pPr marL="1567510" indent="0">
              <a:buNone/>
              <a:defRPr sz="9600"/>
            </a:lvl2pPr>
            <a:lvl3pPr marL="3135020" indent="0">
              <a:buNone/>
              <a:defRPr sz="8200"/>
            </a:lvl3pPr>
            <a:lvl4pPr marL="4702531" indent="0">
              <a:buNone/>
              <a:defRPr sz="6900"/>
            </a:lvl4pPr>
            <a:lvl5pPr marL="6270041" indent="0">
              <a:buNone/>
              <a:defRPr sz="6900"/>
            </a:lvl5pPr>
            <a:lvl6pPr marL="7837551" indent="0">
              <a:buNone/>
              <a:defRPr sz="6900"/>
            </a:lvl6pPr>
            <a:lvl7pPr marL="9405061" indent="0">
              <a:buNone/>
              <a:defRPr sz="6900"/>
            </a:lvl7pPr>
            <a:lvl8pPr marL="10972571" indent="0">
              <a:buNone/>
              <a:defRPr sz="6900"/>
            </a:lvl8pPr>
            <a:lvl9pPr marL="12540082" indent="0">
              <a:buNone/>
              <a:defRPr sz="6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1491" y="25763222"/>
            <a:ext cx="13167360" cy="3863338"/>
          </a:xfrm>
        </p:spPr>
        <p:txBody>
          <a:bodyPr/>
          <a:lstStyle>
            <a:lvl1pPr marL="0" indent="0">
              <a:buNone/>
              <a:defRPr sz="4800"/>
            </a:lvl1pPr>
            <a:lvl2pPr marL="1567510" indent="0">
              <a:buNone/>
              <a:defRPr sz="4100"/>
            </a:lvl2pPr>
            <a:lvl3pPr marL="3135020" indent="0">
              <a:buNone/>
              <a:defRPr sz="3400"/>
            </a:lvl3pPr>
            <a:lvl4pPr marL="4702531" indent="0">
              <a:buNone/>
              <a:defRPr sz="3100"/>
            </a:lvl4pPr>
            <a:lvl5pPr marL="6270041" indent="0">
              <a:buNone/>
              <a:defRPr sz="3100"/>
            </a:lvl5pPr>
            <a:lvl6pPr marL="7837551" indent="0">
              <a:buNone/>
              <a:defRPr sz="3100"/>
            </a:lvl6pPr>
            <a:lvl7pPr marL="9405061" indent="0">
              <a:buNone/>
              <a:defRPr sz="3100"/>
            </a:lvl7pPr>
            <a:lvl8pPr marL="10972571" indent="0">
              <a:buNone/>
              <a:defRPr sz="3100"/>
            </a:lvl8pPr>
            <a:lvl9pPr marL="12540082" indent="0">
              <a:buNone/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F7C8-5AEC-4D17-B334-17FCD7E22416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40F4-F244-487D-B4AE-192668F6F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1318262"/>
            <a:ext cx="19751040" cy="5486400"/>
          </a:xfrm>
          <a:prstGeom prst="rect">
            <a:avLst/>
          </a:prstGeom>
        </p:spPr>
        <p:txBody>
          <a:bodyPr vert="horz" lIns="313502" tIns="156751" rIns="313502" bIns="15675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7680963"/>
            <a:ext cx="19751040" cy="21724622"/>
          </a:xfrm>
          <a:prstGeom prst="rect">
            <a:avLst/>
          </a:prstGeom>
        </p:spPr>
        <p:txBody>
          <a:bodyPr vert="horz" lIns="313502" tIns="156751" rIns="313502" bIns="15675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30510482"/>
            <a:ext cx="5120640" cy="1752600"/>
          </a:xfrm>
          <a:prstGeom prst="rect">
            <a:avLst/>
          </a:prstGeom>
        </p:spPr>
        <p:txBody>
          <a:bodyPr vert="horz" lIns="313502" tIns="156751" rIns="313502" bIns="156751" rtlCol="0" anchor="ctr"/>
          <a:lstStyle>
            <a:lvl1pPr algn="l">
              <a:defRPr sz="4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4F7C8-5AEC-4D17-B334-17FCD7E22416}" type="datetimeFigureOut">
              <a:rPr lang="en-US" smtClean="0"/>
              <a:pPr/>
              <a:t>6/12/2010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98080" y="30510482"/>
            <a:ext cx="6949440" cy="1752600"/>
          </a:xfrm>
          <a:prstGeom prst="rect">
            <a:avLst/>
          </a:prstGeom>
        </p:spPr>
        <p:txBody>
          <a:bodyPr vert="horz" lIns="313502" tIns="156751" rIns="313502" bIns="156751" rtlCol="0" anchor="ctr"/>
          <a:lstStyle>
            <a:lvl1pPr algn="ctr">
              <a:defRPr sz="4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27680" y="30510482"/>
            <a:ext cx="5120640" cy="1752600"/>
          </a:xfrm>
          <a:prstGeom prst="rect">
            <a:avLst/>
          </a:prstGeom>
        </p:spPr>
        <p:txBody>
          <a:bodyPr vert="horz" lIns="313502" tIns="156751" rIns="313502" bIns="156751" rtlCol="0" anchor="ctr"/>
          <a:lstStyle>
            <a:lvl1pPr algn="r">
              <a:defRPr sz="4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E40F4-F244-487D-B4AE-192668F6F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3135020" rtl="0" eaLnBrk="1" latinLnBrk="0" hangingPunct="1">
        <a:spcBef>
          <a:spcPct val="0"/>
        </a:spcBef>
        <a:buNone/>
        <a:defRPr sz="1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75633" indent="-1175633" algn="l" defTabSz="3135020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47204" indent="-979694" algn="l" defTabSz="3135020" rtl="0" eaLnBrk="1" latinLnBrk="0" hangingPunct="1">
        <a:spcBef>
          <a:spcPct val="20000"/>
        </a:spcBef>
        <a:buFont typeface="Arial" pitchFamily="34" charset="0"/>
        <a:buChar char="–"/>
        <a:defRPr sz="9600" kern="1200">
          <a:solidFill>
            <a:schemeClr val="tx1"/>
          </a:solidFill>
          <a:latin typeface="+mn-lt"/>
          <a:ea typeface="+mn-ea"/>
          <a:cs typeface="+mn-cs"/>
        </a:defRPr>
      </a:lvl2pPr>
      <a:lvl3pPr marL="3918776" indent="-783755" algn="l" defTabSz="3135020" rtl="0" eaLnBrk="1" latinLnBrk="0" hangingPunct="1">
        <a:spcBef>
          <a:spcPct val="20000"/>
        </a:spcBef>
        <a:buFont typeface="Arial" pitchFamily="34" charset="0"/>
        <a:buChar char="•"/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5486286" indent="-783755" algn="l" defTabSz="3135020" rtl="0" eaLnBrk="1" latinLnBrk="0" hangingPunct="1">
        <a:spcBef>
          <a:spcPct val="20000"/>
        </a:spcBef>
        <a:buFont typeface="Arial" pitchFamily="34" charset="0"/>
        <a:buChar char="–"/>
        <a:defRPr sz="6900" kern="1200">
          <a:solidFill>
            <a:schemeClr val="tx1"/>
          </a:solidFill>
          <a:latin typeface="+mn-lt"/>
          <a:ea typeface="+mn-ea"/>
          <a:cs typeface="+mn-cs"/>
        </a:defRPr>
      </a:lvl4pPr>
      <a:lvl5pPr marL="7053796" indent="-783755" algn="l" defTabSz="3135020" rtl="0" eaLnBrk="1" latinLnBrk="0" hangingPunct="1">
        <a:spcBef>
          <a:spcPct val="20000"/>
        </a:spcBef>
        <a:buFont typeface="Arial" pitchFamily="34" charset="0"/>
        <a:buChar char="»"/>
        <a:defRPr sz="6900" kern="1200">
          <a:solidFill>
            <a:schemeClr val="tx1"/>
          </a:solidFill>
          <a:latin typeface="+mn-lt"/>
          <a:ea typeface="+mn-ea"/>
          <a:cs typeface="+mn-cs"/>
        </a:defRPr>
      </a:lvl5pPr>
      <a:lvl6pPr marL="8621306" indent="-783755" algn="l" defTabSz="3135020" rtl="0" eaLnBrk="1" latinLnBrk="0" hangingPunct="1">
        <a:spcBef>
          <a:spcPct val="20000"/>
        </a:spcBef>
        <a:buFont typeface="Arial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6pPr>
      <a:lvl7pPr marL="10188816" indent="-783755" algn="l" defTabSz="3135020" rtl="0" eaLnBrk="1" latinLnBrk="0" hangingPunct="1">
        <a:spcBef>
          <a:spcPct val="20000"/>
        </a:spcBef>
        <a:buFont typeface="Arial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7pPr>
      <a:lvl8pPr marL="11756327" indent="-783755" algn="l" defTabSz="3135020" rtl="0" eaLnBrk="1" latinLnBrk="0" hangingPunct="1">
        <a:spcBef>
          <a:spcPct val="20000"/>
        </a:spcBef>
        <a:buFont typeface="Arial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8pPr>
      <a:lvl9pPr marL="13323837" indent="-783755" algn="l" defTabSz="3135020" rtl="0" eaLnBrk="1" latinLnBrk="0" hangingPunct="1">
        <a:spcBef>
          <a:spcPct val="20000"/>
        </a:spcBef>
        <a:buFont typeface="Arial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1pPr>
      <a:lvl2pPr marL="1567510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2pPr>
      <a:lvl3pPr marL="3135020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3pPr>
      <a:lvl4pPr marL="4702531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270041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837551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405061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571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2540082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jpeg"/><Relationship Id="rId18" Type="http://schemas.openxmlformats.org/officeDocument/2006/relationships/image" Target="../media/image25.jpeg"/><Relationship Id="rId26" Type="http://schemas.openxmlformats.org/officeDocument/2006/relationships/image" Target="../media/image33.jpeg"/><Relationship Id="rId3" Type="http://schemas.openxmlformats.org/officeDocument/2006/relationships/image" Target="../media/image4.jpeg"/><Relationship Id="rId21" Type="http://schemas.openxmlformats.org/officeDocument/2006/relationships/image" Target="../media/image28.png"/><Relationship Id="rId34" Type="http://schemas.openxmlformats.org/officeDocument/2006/relationships/image" Target="../media/image41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3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3.jpeg"/><Relationship Id="rId20" Type="http://schemas.openxmlformats.org/officeDocument/2006/relationships/image" Target="../media/image27.jpeg"/><Relationship Id="rId29" Type="http://schemas.openxmlformats.org/officeDocument/2006/relationships/image" Target="../media/image3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24" Type="http://schemas.openxmlformats.org/officeDocument/2006/relationships/image" Target="../media/image31.jpeg"/><Relationship Id="rId32" Type="http://schemas.openxmlformats.org/officeDocument/2006/relationships/image" Target="../media/image39.png"/><Relationship Id="rId5" Type="http://schemas.openxmlformats.org/officeDocument/2006/relationships/image" Target="../media/image12.png"/><Relationship Id="rId15" Type="http://schemas.openxmlformats.org/officeDocument/2006/relationships/image" Target="../media/image22.jpeg"/><Relationship Id="rId23" Type="http://schemas.openxmlformats.org/officeDocument/2006/relationships/image" Target="../media/image30.png"/><Relationship Id="rId28" Type="http://schemas.openxmlformats.org/officeDocument/2006/relationships/image" Target="../media/image35.jpeg"/><Relationship Id="rId10" Type="http://schemas.openxmlformats.org/officeDocument/2006/relationships/image" Target="../media/image17.jpeg"/><Relationship Id="rId19" Type="http://schemas.openxmlformats.org/officeDocument/2006/relationships/image" Target="../media/image26.png"/><Relationship Id="rId31" Type="http://schemas.openxmlformats.org/officeDocument/2006/relationships/image" Target="../media/image38.jpeg"/><Relationship Id="rId4" Type="http://schemas.openxmlformats.org/officeDocument/2006/relationships/image" Target="../media/image11.emf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jpeg"/><Relationship Id="rId30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Microsoft_Office_PowerPoint_97-2003_Presentation1.ppt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4.png"/><Relationship Id="rId5" Type="http://schemas.openxmlformats.org/officeDocument/2006/relationships/image" Target="../media/image4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09600" y="609600"/>
            <a:ext cx="20813713" cy="31788100"/>
          </a:xfrm>
          <a:prstGeom prst="rect">
            <a:avLst/>
          </a:prstGeom>
          <a:noFill/>
          <a:ln w="1905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6691" name="Rectangle 3"/>
          <p:cNvSpPr>
            <a:spLocks noChangeArrowheads="1"/>
          </p:cNvSpPr>
          <p:nvPr/>
        </p:nvSpPr>
        <p:spPr bwMode="auto">
          <a:xfrm>
            <a:off x="639763" y="1731963"/>
            <a:ext cx="20666075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13455" tIns="156727" rIns="313455" bIns="156727"/>
          <a:lstStyle/>
          <a:p>
            <a:pPr marL="1176338" indent="-1176338" algn="ctr" defTabSz="3135313">
              <a:spcBef>
                <a:spcPct val="20000"/>
              </a:spcBef>
              <a:defRPr/>
            </a:pPr>
            <a:r>
              <a:rPr lang="en-US" sz="20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WELCOME!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7451725" y="26611263"/>
            <a:ext cx="13808075" cy="4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3" rIns="91427" bIns="45713"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10500" b="1" dirty="0"/>
              <a:t>Hosted by the Four Corners Geological </a:t>
            </a:r>
            <a:r>
              <a:rPr lang="en-US" sz="10500" b="1" dirty="0" smtClean="0"/>
              <a:t>Society</a:t>
            </a:r>
            <a:endParaRPr lang="en-US" sz="10500" b="1" dirty="0"/>
          </a:p>
        </p:txBody>
      </p:sp>
      <p:pic>
        <p:nvPicPr>
          <p:cNvPr id="13317" name="Picture 5" descr="RMS logo square_col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3775" y="5499100"/>
            <a:ext cx="14876463" cy="1945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100106_1303_FCGS Logo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3266" t="29318" r="27466" b="18251"/>
          <a:stretch>
            <a:fillRect/>
          </a:stretch>
        </p:blipFill>
        <p:spPr bwMode="auto">
          <a:xfrm>
            <a:off x="2771775" y="26696988"/>
            <a:ext cx="4670425" cy="467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8442325" y="9513888"/>
            <a:ext cx="4632325" cy="3371850"/>
          </a:xfrm>
          <a:prstGeom prst="rect">
            <a:avLst/>
          </a:prstGeom>
          <a:solidFill>
            <a:srgbClr val="BEE1E9"/>
          </a:solidFill>
          <a:ln w="9525">
            <a:noFill/>
            <a:miter lim="800000"/>
            <a:headEnd/>
            <a:tailEnd/>
          </a:ln>
        </p:spPr>
        <p:txBody>
          <a:bodyPr lIns="9144" tIns="9144" rIns="9144" bIns="9144"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22000" b="1">
                <a:latin typeface="Tw Cen MT Condensed Extra Bold" pitchFamily="34" charset="0"/>
              </a:rPr>
              <a:t>59</a:t>
            </a:r>
            <a:r>
              <a:rPr lang="en-US" sz="22000" b="1" baseline="30000">
                <a:latin typeface="Tw Cen MT Condensed Extra Bold" pitchFamily="34" charset="0"/>
              </a:rPr>
              <a:t>th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8010525" y="22807613"/>
            <a:ext cx="6251575" cy="1571625"/>
          </a:xfrm>
          <a:prstGeom prst="rect">
            <a:avLst/>
          </a:prstGeom>
          <a:solidFill>
            <a:srgbClr val="541C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>
              <a:lnSpc>
                <a:spcPct val="90000"/>
              </a:lnSpc>
            </a:pPr>
            <a:r>
              <a:rPr lang="en-US" sz="5400" b="1">
                <a:solidFill>
                  <a:schemeClr val="bg1"/>
                </a:solidFill>
                <a:latin typeface="Tw Cen MT Condensed" pitchFamily="34" charset="0"/>
              </a:rPr>
              <a:t>June 13-16, 2010</a:t>
            </a:r>
          </a:p>
          <a:p>
            <a:pPr algn="ctr" defTabSz="3135313">
              <a:lnSpc>
                <a:spcPct val="90000"/>
              </a:lnSpc>
            </a:pPr>
            <a:r>
              <a:rPr lang="en-US" sz="5400" b="1">
                <a:solidFill>
                  <a:schemeClr val="bg1"/>
                </a:solidFill>
                <a:latin typeface="Tw Cen MT Condensed" pitchFamily="34" charset="0"/>
              </a:rPr>
              <a:t>DURANGO, 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609600" y="609600"/>
            <a:ext cx="20813713" cy="31783338"/>
          </a:xfrm>
          <a:prstGeom prst="rect">
            <a:avLst/>
          </a:prstGeom>
          <a:noFill/>
          <a:ln w="1905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655638" y="7737475"/>
            <a:ext cx="18462625" cy="13112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398588" y="7867650"/>
            <a:ext cx="12472987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3135313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MOUNT SNEFFELS LEVEL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268413" y="20269200"/>
            <a:ext cx="6789737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3135313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BCF LEVEL</a:t>
            </a:r>
          </a:p>
        </p:txBody>
      </p:sp>
      <p:sp>
        <p:nvSpPr>
          <p:cNvPr id="21510" name="Text Box 9"/>
          <p:cNvSpPr txBox="1">
            <a:spLocks noChangeArrowheads="1"/>
          </p:cNvSpPr>
          <p:nvPr/>
        </p:nvSpPr>
        <p:spPr bwMode="auto">
          <a:xfrm>
            <a:off x="1458913" y="21139150"/>
            <a:ext cx="9342437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3135313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MOUNT EOLUS  LEEL</a:t>
            </a:r>
          </a:p>
        </p:txBody>
      </p:sp>
      <p:sp>
        <p:nvSpPr>
          <p:cNvPr id="21511" name="Text Box 11"/>
          <p:cNvSpPr txBox="1">
            <a:spLocks noChangeArrowheads="1"/>
          </p:cNvSpPr>
          <p:nvPr/>
        </p:nvSpPr>
        <p:spPr bwMode="auto">
          <a:xfrm>
            <a:off x="6994525" y="2049145"/>
            <a:ext cx="13808075" cy="4901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4" tIns="45698" rIns="91394" bIns="45698"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12500" b="1" dirty="0" smtClean="0"/>
              <a:t>Many Thanks </a:t>
            </a:r>
            <a:r>
              <a:rPr lang="en-US" sz="12500" b="1" dirty="0"/>
              <a:t>to </a:t>
            </a:r>
            <a:endParaRPr lang="en-US" sz="12500" b="1" dirty="0" smtClean="0"/>
          </a:p>
          <a:p>
            <a:pPr algn="ctr" defTabSz="3135313">
              <a:spcBef>
                <a:spcPct val="50000"/>
              </a:spcBef>
            </a:pPr>
            <a:r>
              <a:rPr lang="en-US" sz="12500" b="1" dirty="0" smtClean="0"/>
              <a:t>Our Sponsors</a:t>
            </a:r>
            <a:endParaRPr lang="en-US" sz="12500" b="1" dirty="0"/>
          </a:p>
        </p:txBody>
      </p:sp>
      <p:pic>
        <p:nvPicPr>
          <p:cNvPr id="21512" name="Picture 16" descr="100106_1303_RMS_logo_REV200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1255713"/>
            <a:ext cx="494506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20" descr="100226_1141_ConocoPhilllip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51000" y="13966825"/>
            <a:ext cx="9525000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4" name="Text Box 23"/>
          <p:cNvSpPr txBox="1">
            <a:spLocks noChangeArrowheads="1"/>
          </p:cNvSpPr>
          <p:nvPr/>
        </p:nvSpPr>
        <p:spPr bwMode="auto">
          <a:xfrm>
            <a:off x="3552825" y="16335375"/>
            <a:ext cx="5457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2400" i="1"/>
              <a:t>Monday Evening Icebreaker/Reception</a:t>
            </a:r>
          </a:p>
        </p:txBody>
      </p:sp>
      <p:sp>
        <p:nvSpPr>
          <p:cNvPr id="21516" name="Text Box 24"/>
          <p:cNvSpPr txBox="1">
            <a:spLocks noChangeArrowheads="1"/>
          </p:cNvSpPr>
          <p:nvPr/>
        </p:nvSpPr>
        <p:spPr bwMode="auto">
          <a:xfrm>
            <a:off x="16147593" y="25088850"/>
            <a:ext cx="3057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2400" i="1" dirty="0"/>
              <a:t>Programs &amp; Printing</a:t>
            </a:r>
          </a:p>
        </p:txBody>
      </p:sp>
      <p:pic>
        <p:nvPicPr>
          <p:cNvPr id="21517" name="Picture 21" descr="100225_1512_NRR LLC logo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9700" y="27916188"/>
            <a:ext cx="15036800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8" name="Text Box 25"/>
          <p:cNvSpPr txBox="1">
            <a:spLocks noChangeArrowheads="1"/>
          </p:cNvSpPr>
          <p:nvPr/>
        </p:nvSpPr>
        <p:spPr bwMode="auto">
          <a:xfrm>
            <a:off x="18221325" y="31537275"/>
            <a:ext cx="3057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2400" i="1"/>
              <a:t>Poster Sessions</a:t>
            </a:r>
          </a:p>
        </p:txBody>
      </p:sp>
      <p:pic>
        <p:nvPicPr>
          <p:cNvPr id="21519" name="Picture 17" descr="2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91575" y="25082500"/>
            <a:ext cx="604202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0" name="Text Box 27"/>
          <p:cNvSpPr txBox="1">
            <a:spLocks noChangeArrowheads="1"/>
          </p:cNvSpPr>
          <p:nvPr/>
        </p:nvSpPr>
        <p:spPr bwMode="auto">
          <a:xfrm>
            <a:off x="11925300" y="28270200"/>
            <a:ext cx="2743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2400" i="1"/>
              <a:t>All Convention Lunch - Monday</a:t>
            </a:r>
          </a:p>
        </p:txBody>
      </p:sp>
      <p:pic>
        <p:nvPicPr>
          <p:cNvPr id="21521" name="Picture 1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54238" y="21258213"/>
            <a:ext cx="6754812" cy="327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2" name="Text Box 28"/>
          <p:cNvSpPr txBox="1">
            <a:spLocks noChangeArrowheads="1"/>
          </p:cNvSpPr>
          <p:nvPr/>
        </p:nvSpPr>
        <p:spPr bwMode="auto">
          <a:xfrm>
            <a:off x="3429000" y="24831675"/>
            <a:ext cx="3686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2400" i="1"/>
              <a:t>Convention Bags</a:t>
            </a:r>
          </a:p>
        </p:txBody>
      </p:sp>
      <p:pic>
        <p:nvPicPr>
          <p:cNvPr id="21523" name="Picture 19" descr="100422_1148_IHS Pr Sig cmyk1-5_-7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860550" y="26408063"/>
            <a:ext cx="3821113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4" name="Text Box 29"/>
          <p:cNvSpPr txBox="1">
            <a:spLocks noChangeArrowheads="1"/>
          </p:cNvSpPr>
          <p:nvPr/>
        </p:nvSpPr>
        <p:spPr bwMode="auto">
          <a:xfrm>
            <a:off x="2447925" y="30699075"/>
            <a:ext cx="2657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2400" i="1"/>
              <a:t>Convention Bags</a:t>
            </a:r>
          </a:p>
        </p:txBody>
      </p:sp>
      <p:sp>
        <p:nvSpPr>
          <p:cNvPr id="21525" name="Text Box 30"/>
          <p:cNvSpPr txBox="1">
            <a:spLocks noChangeArrowheads="1"/>
          </p:cNvSpPr>
          <p:nvPr/>
        </p:nvSpPr>
        <p:spPr bwMode="auto">
          <a:xfrm>
            <a:off x="1295400" y="18202275"/>
            <a:ext cx="9229725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8000" b="1" i="1"/>
              <a:t>RMAG Foundation</a:t>
            </a:r>
          </a:p>
        </p:txBody>
      </p:sp>
      <p:sp>
        <p:nvSpPr>
          <p:cNvPr id="21526" name="Text Box 31"/>
          <p:cNvSpPr txBox="1">
            <a:spLocks noChangeArrowheads="1"/>
          </p:cNvSpPr>
          <p:nvPr/>
        </p:nvSpPr>
        <p:spPr bwMode="auto">
          <a:xfrm>
            <a:off x="3257550" y="19650075"/>
            <a:ext cx="4914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2400" i="1"/>
              <a:t>Student Registration &amp; Expenses</a:t>
            </a:r>
          </a:p>
        </p:txBody>
      </p:sp>
      <p:sp>
        <p:nvSpPr>
          <p:cNvPr id="21527" name="Text Box 26"/>
          <p:cNvSpPr txBox="1">
            <a:spLocks noChangeArrowheads="1"/>
          </p:cNvSpPr>
          <p:nvPr/>
        </p:nvSpPr>
        <p:spPr bwMode="auto">
          <a:xfrm>
            <a:off x="17430750" y="19669125"/>
            <a:ext cx="3057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2400" i="1"/>
              <a:t>Short Courses</a:t>
            </a:r>
          </a:p>
        </p:txBody>
      </p:sp>
      <p:pic>
        <p:nvPicPr>
          <p:cNvPr id="21528" name="Picture 67" descr="100225_1512_redwillow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18975" y="14247813"/>
            <a:ext cx="8912225" cy="670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9" name="Rectangle 94"/>
          <p:cNvSpPr>
            <a:spLocks noChangeArrowheads="1"/>
          </p:cNvSpPr>
          <p:nvPr/>
        </p:nvSpPr>
        <p:spPr bwMode="auto">
          <a:xfrm>
            <a:off x="1123950" y="9818688"/>
            <a:ext cx="9753600" cy="420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3135313"/>
            <a:r>
              <a:rPr lang="en-US" sz="5400" b="1"/>
              <a:t>ConocoPhillips</a:t>
            </a:r>
          </a:p>
          <a:p>
            <a:pPr defTabSz="3135313"/>
            <a:r>
              <a:rPr lang="en-US" sz="5400" b="1"/>
              <a:t>IHS</a:t>
            </a:r>
          </a:p>
          <a:p>
            <a:pPr defTabSz="3135313"/>
            <a:r>
              <a:rPr lang="en-US" sz="5400" b="1"/>
              <a:t>Navajo Nation Oil &amp; Gas Co.</a:t>
            </a:r>
          </a:p>
          <a:p>
            <a:pPr defTabSz="3135313"/>
            <a:r>
              <a:rPr lang="en-US" sz="5400" b="1"/>
              <a:t>Newfield Exploration Co.</a:t>
            </a:r>
          </a:p>
          <a:p>
            <a:pPr defTabSz="3135313"/>
            <a:endParaRPr lang="en-US" sz="5400" b="1"/>
          </a:p>
        </p:txBody>
      </p:sp>
      <p:sp>
        <p:nvSpPr>
          <p:cNvPr id="21530" name="Rectangle 95"/>
          <p:cNvSpPr>
            <a:spLocks noChangeArrowheads="1"/>
          </p:cNvSpPr>
          <p:nvPr/>
        </p:nvSpPr>
        <p:spPr bwMode="auto">
          <a:xfrm>
            <a:off x="11296650" y="9828213"/>
            <a:ext cx="97917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3135313"/>
            <a:r>
              <a:rPr lang="en-US" sz="5400" b="1" dirty="0"/>
              <a:t>North Ranch Resources</a:t>
            </a:r>
          </a:p>
          <a:p>
            <a:pPr defTabSz="3135313"/>
            <a:r>
              <a:rPr lang="en-US" sz="5400" b="1" dirty="0"/>
              <a:t>Red Willow Production Co.</a:t>
            </a:r>
          </a:p>
          <a:p>
            <a:pPr defTabSz="3135313"/>
            <a:r>
              <a:rPr lang="en-US" sz="5400" b="1" dirty="0"/>
              <a:t>RMAG Foundation</a:t>
            </a:r>
          </a:p>
          <a:p>
            <a:pPr defTabSz="3135313"/>
            <a:r>
              <a:rPr lang="en-US" sz="5400" b="1" dirty="0"/>
              <a:t>Williams Exploration &amp; Prod.</a:t>
            </a:r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14696397" y="21156388"/>
          <a:ext cx="5557837" cy="3654425"/>
        </p:xfrm>
        <a:graphic>
          <a:graphicData uri="http://schemas.openxmlformats.org/presentationml/2006/ole">
            <p:oleObj spid="_x0000_s11265" name="Picture" r:id="rId11" imgW="2223720" imgH="146052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609600" y="609600"/>
            <a:ext cx="20813713" cy="31783338"/>
          </a:xfrm>
          <a:prstGeom prst="rect">
            <a:avLst/>
          </a:prstGeom>
          <a:noFill/>
          <a:ln w="1905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55638" y="20453350"/>
            <a:ext cx="13525500" cy="13096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398588" y="20581938"/>
            <a:ext cx="11669712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3135313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TWILIGHT PEAK LEVEL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835025" y="28930600"/>
            <a:ext cx="11131550" cy="38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3135313"/>
            <a:endParaRPr lang="en-US" sz="4100" b="1"/>
          </a:p>
          <a:p>
            <a:pPr defTabSz="3135313"/>
            <a:r>
              <a:rPr lang="en-US" sz="4100" b="1"/>
              <a:t>Anschutz Exploration Company</a:t>
            </a:r>
          </a:p>
          <a:p>
            <a:pPr defTabSz="3135313"/>
            <a:r>
              <a:rPr lang="en-US" sz="4100" b="1"/>
              <a:t>The Discovery Group</a:t>
            </a:r>
          </a:p>
          <a:p>
            <a:pPr defTabSz="3135313"/>
            <a:r>
              <a:rPr lang="en-US" sz="4100" b="1"/>
              <a:t>Kurt Fagrelius</a:t>
            </a:r>
          </a:p>
          <a:p>
            <a:pPr defTabSz="3135313"/>
            <a:r>
              <a:rPr lang="en-US" sz="4100" b="1"/>
              <a:t>Rocky Mountain Association of Geologists</a:t>
            </a:r>
          </a:p>
          <a:p>
            <a:pPr defTabSz="3135313"/>
            <a:endParaRPr lang="en-US" sz="4100" b="1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866775" y="22036088"/>
            <a:ext cx="10059988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3135313"/>
            <a:r>
              <a:rPr lang="en-US" sz="4100" b="1" dirty="0"/>
              <a:t>Coleman Oil and Gas</a:t>
            </a:r>
          </a:p>
          <a:p>
            <a:pPr defTabSz="3135313"/>
            <a:r>
              <a:rPr lang="en-US" sz="4100" b="1" dirty="0" err="1"/>
              <a:t>Energen</a:t>
            </a:r>
            <a:r>
              <a:rPr lang="en-US" sz="4100" b="1" dirty="0"/>
              <a:t> Resources Co.</a:t>
            </a:r>
          </a:p>
          <a:p>
            <a:pPr defTabSz="3135313"/>
            <a:r>
              <a:rPr lang="en-US" sz="4100" b="1" dirty="0" err="1"/>
              <a:t>Lario</a:t>
            </a:r>
            <a:r>
              <a:rPr lang="en-US" sz="4100" b="1" dirty="0"/>
              <a:t> Oil and Gas</a:t>
            </a:r>
          </a:p>
          <a:p>
            <a:pPr defTabSz="3135313"/>
            <a:r>
              <a:rPr lang="en-US" sz="4100" b="1" dirty="0"/>
              <a:t>Robert L. </a:t>
            </a:r>
            <a:r>
              <a:rPr lang="en-US" sz="4100" b="1" dirty="0" err="1"/>
              <a:t>Bayless</a:t>
            </a:r>
            <a:r>
              <a:rPr lang="en-US" sz="4100" b="1" dirty="0"/>
              <a:t>, Producer LLC</a:t>
            </a:r>
          </a:p>
          <a:p>
            <a:pPr defTabSz="3135313"/>
            <a:r>
              <a:rPr lang="en-US" sz="4100" b="1" dirty="0" err="1"/>
              <a:t>TerraTek</a:t>
            </a:r>
            <a:endParaRPr lang="en-US" sz="4100" b="1" dirty="0"/>
          </a:p>
          <a:p>
            <a:pPr defTabSz="3135313"/>
            <a:r>
              <a:rPr lang="en-US" sz="4100" b="1" dirty="0"/>
              <a:t>Weatherford Labs</a:t>
            </a:r>
          </a:p>
          <a:p>
            <a:pPr defTabSz="3135313"/>
            <a:r>
              <a:rPr lang="en-US" sz="4100" b="1" dirty="0"/>
              <a:t>Yates Petroleum Corp.</a:t>
            </a:r>
          </a:p>
          <a:p>
            <a:pPr defTabSz="3135313"/>
            <a:endParaRPr lang="en-US" sz="4100" b="1" dirty="0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677863" y="28159075"/>
            <a:ext cx="11133137" cy="1301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573213" y="28279725"/>
            <a:ext cx="10577512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3135313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SPUD MOUNTAIN LEVEL</a:t>
            </a:r>
          </a:p>
        </p:txBody>
      </p:sp>
      <p:pic>
        <p:nvPicPr>
          <p:cNvPr id="22538" name="Picture 38" descr="100106_1303_RMS_logo_REV200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63688" y="1065213"/>
            <a:ext cx="3656012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1"/>
          <p:cNvGrpSpPr>
            <a:grpSpLocks/>
          </p:cNvGrpSpPr>
          <p:nvPr/>
        </p:nvGrpSpPr>
        <p:grpSpPr bwMode="auto">
          <a:xfrm>
            <a:off x="9450388" y="22083713"/>
            <a:ext cx="3178175" cy="1584325"/>
            <a:chOff x="1807" y="9813"/>
            <a:chExt cx="2002" cy="997"/>
          </a:xfrm>
        </p:grpSpPr>
        <p:pic>
          <p:nvPicPr>
            <p:cNvPr id="22606" name="Picture 41" descr="100225_1512_Energen LOGO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09" y="9813"/>
              <a:ext cx="1900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607" name="Text Box 45"/>
            <p:cNvSpPr txBox="1">
              <a:spLocks noChangeArrowheads="1"/>
            </p:cNvSpPr>
            <p:nvPr/>
          </p:nvSpPr>
          <p:spPr bwMode="auto">
            <a:xfrm>
              <a:off x="1807" y="10522"/>
              <a:ext cx="19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Programs &amp; Printing</a:t>
              </a:r>
            </a:p>
          </p:txBody>
        </p:sp>
      </p:grp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12717463" y="25168225"/>
            <a:ext cx="4086225" cy="2014538"/>
            <a:chOff x="1513" y="8203"/>
            <a:chExt cx="2574" cy="1269"/>
          </a:xfrm>
        </p:grpSpPr>
        <p:pic>
          <p:nvPicPr>
            <p:cNvPr id="22604" name="Picture 43" descr="100225_1512_lario globe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62" y="8203"/>
              <a:ext cx="950" cy="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605" name="Text Box 47"/>
            <p:cNvSpPr txBox="1">
              <a:spLocks noChangeArrowheads="1"/>
            </p:cNvSpPr>
            <p:nvPr/>
          </p:nvSpPr>
          <p:spPr bwMode="auto">
            <a:xfrm>
              <a:off x="1513" y="9184"/>
              <a:ext cx="25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Student Participation</a:t>
              </a:r>
            </a:p>
          </p:txBody>
        </p:sp>
      </p:grpSp>
      <p:grpSp>
        <p:nvGrpSpPr>
          <p:cNvPr id="4" name="Group 63"/>
          <p:cNvGrpSpPr>
            <a:grpSpLocks/>
          </p:cNvGrpSpPr>
          <p:nvPr/>
        </p:nvGrpSpPr>
        <p:grpSpPr bwMode="auto">
          <a:xfrm>
            <a:off x="7421563" y="25693688"/>
            <a:ext cx="4086225" cy="1927225"/>
            <a:chOff x="4753" y="9591"/>
            <a:chExt cx="2574" cy="1213"/>
          </a:xfrm>
        </p:grpSpPr>
        <p:pic>
          <p:nvPicPr>
            <p:cNvPr id="22602" name="Picture 44" descr="100422_1201_Yates pet ccolor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105" y="9591"/>
              <a:ext cx="1837" cy="10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603" name="Text Box 48"/>
            <p:cNvSpPr txBox="1">
              <a:spLocks noChangeArrowheads="1"/>
            </p:cNvSpPr>
            <p:nvPr/>
          </p:nvSpPr>
          <p:spPr bwMode="auto">
            <a:xfrm>
              <a:off x="4753" y="10516"/>
              <a:ext cx="25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Student Participation</a:t>
              </a:r>
            </a:p>
          </p:txBody>
        </p:sp>
      </p:grpSp>
      <p:grpSp>
        <p:nvGrpSpPr>
          <p:cNvPr id="5" name="Group 65"/>
          <p:cNvGrpSpPr>
            <a:grpSpLocks/>
          </p:cNvGrpSpPr>
          <p:nvPr/>
        </p:nvGrpSpPr>
        <p:grpSpPr bwMode="auto">
          <a:xfrm>
            <a:off x="17346613" y="25498425"/>
            <a:ext cx="4086225" cy="1951038"/>
            <a:chOff x="8341" y="9582"/>
            <a:chExt cx="2574" cy="1228"/>
          </a:xfrm>
        </p:grpSpPr>
        <p:pic>
          <p:nvPicPr>
            <p:cNvPr id="22600" name="Picture 40" descr="100507_0904_Weatherford Labs logo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8714" y="9582"/>
              <a:ext cx="1733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601" name="Text Box 49"/>
            <p:cNvSpPr txBox="1">
              <a:spLocks noChangeArrowheads="1"/>
            </p:cNvSpPr>
            <p:nvPr/>
          </p:nvSpPr>
          <p:spPr bwMode="auto">
            <a:xfrm>
              <a:off x="8341" y="10522"/>
              <a:ext cx="25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Tuesday Evening Icebreaker</a:t>
              </a:r>
            </a:p>
          </p:txBody>
        </p:sp>
      </p:grpSp>
      <p:grpSp>
        <p:nvGrpSpPr>
          <p:cNvPr id="6" name="Group 66"/>
          <p:cNvGrpSpPr>
            <a:grpSpLocks/>
          </p:cNvGrpSpPr>
          <p:nvPr/>
        </p:nvGrpSpPr>
        <p:grpSpPr bwMode="auto">
          <a:xfrm>
            <a:off x="18213388" y="20888325"/>
            <a:ext cx="2828925" cy="4219575"/>
            <a:chOff x="11515" y="8154"/>
            <a:chExt cx="1782" cy="2658"/>
          </a:xfrm>
        </p:grpSpPr>
        <p:pic>
          <p:nvPicPr>
            <p:cNvPr id="22598" name="Picture 39" descr="bayless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1635" y="8154"/>
              <a:ext cx="1405" cy="2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99" name="Text Box 50"/>
            <p:cNvSpPr txBox="1">
              <a:spLocks noChangeArrowheads="1"/>
            </p:cNvSpPr>
            <p:nvPr/>
          </p:nvSpPr>
          <p:spPr bwMode="auto">
            <a:xfrm>
              <a:off x="11515" y="10294"/>
              <a:ext cx="1782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/>
              <a:r>
                <a:rPr lang="en-US" sz="2400" i="1"/>
                <a:t>Tuesday Evening </a:t>
              </a:r>
            </a:p>
            <a:p>
              <a:pPr algn="ctr" defTabSz="3135313"/>
              <a:r>
                <a:rPr lang="en-US" sz="2400" i="1"/>
                <a:t>Icebreaker</a:t>
              </a:r>
            </a:p>
          </p:txBody>
        </p:sp>
      </p:grpSp>
      <p:grpSp>
        <p:nvGrpSpPr>
          <p:cNvPr id="7" name="Group 62"/>
          <p:cNvGrpSpPr>
            <a:grpSpLocks/>
          </p:cNvGrpSpPr>
          <p:nvPr/>
        </p:nvGrpSpPr>
        <p:grpSpPr bwMode="auto">
          <a:xfrm>
            <a:off x="10183813" y="24139525"/>
            <a:ext cx="4086225" cy="1700213"/>
            <a:chOff x="4741" y="8408"/>
            <a:chExt cx="2574" cy="1070"/>
          </a:xfrm>
        </p:grpSpPr>
        <p:pic>
          <p:nvPicPr>
            <p:cNvPr id="22596" name="Picture 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953" y="8408"/>
              <a:ext cx="1894" cy="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97" name="Text Box 51"/>
            <p:cNvSpPr txBox="1">
              <a:spLocks noChangeArrowheads="1"/>
            </p:cNvSpPr>
            <p:nvPr/>
          </p:nvSpPr>
          <p:spPr bwMode="auto">
            <a:xfrm>
              <a:off x="4741" y="9190"/>
              <a:ext cx="25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Signs</a:t>
              </a:r>
            </a:p>
          </p:txBody>
        </p:sp>
      </p:grpSp>
      <p:grpSp>
        <p:nvGrpSpPr>
          <p:cNvPr id="8" name="Group 64"/>
          <p:cNvGrpSpPr>
            <a:grpSpLocks/>
          </p:cNvGrpSpPr>
          <p:nvPr/>
        </p:nvGrpSpPr>
        <p:grpSpPr bwMode="auto">
          <a:xfrm>
            <a:off x="13850938" y="22239288"/>
            <a:ext cx="4086225" cy="2085975"/>
            <a:chOff x="8455" y="8152"/>
            <a:chExt cx="2574" cy="1314"/>
          </a:xfrm>
        </p:grpSpPr>
        <p:sp>
          <p:nvSpPr>
            <p:cNvPr id="22593" name="Text Box 46"/>
            <p:cNvSpPr txBox="1">
              <a:spLocks noChangeArrowheads="1"/>
            </p:cNvSpPr>
            <p:nvPr/>
          </p:nvSpPr>
          <p:spPr bwMode="auto">
            <a:xfrm>
              <a:off x="8725" y="9178"/>
              <a:ext cx="19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Technical Sessions</a:t>
              </a:r>
            </a:p>
          </p:txBody>
        </p:sp>
        <p:pic>
          <p:nvPicPr>
            <p:cNvPr id="22594" name="Picture 52" descr="Coleman Logo 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9062" y="8360"/>
              <a:ext cx="1244" cy="8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95" name="Text Box 53"/>
            <p:cNvSpPr txBox="1">
              <a:spLocks noChangeArrowheads="1"/>
            </p:cNvSpPr>
            <p:nvPr/>
          </p:nvSpPr>
          <p:spPr bwMode="auto">
            <a:xfrm>
              <a:off x="8455" y="8152"/>
              <a:ext cx="257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1600">
                  <a:solidFill>
                    <a:srgbClr val="0000FF"/>
                  </a:solidFill>
                </a:rPr>
                <a:t>COLEMAN OIL &amp; GAS, INC.</a:t>
              </a:r>
            </a:p>
          </p:txBody>
        </p:sp>
      </p:grpSp>
      <p:pic>
        <p:nvPicPr>
          <p:cNvPr id="22546" name="Picture 55" descr="100426_1442_Anschutz Corporation PMS 11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670463" y="28179713"/>
            <a:ext cx="302577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7" name="Picture 56" descr="100603_1334_Discovery Group new logo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3103225" y="28778200"/>
            <a:ext cx="3967163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Picture 57" descr="100302_1423_RMAG logo+"/>
          <p:cNvPicPr>
            <a:picLocks noChangeAspect="1" noChangeArrowheads="1"/>
          </p:cNvPicPr>
          <p:nvPr/>
        </p:nvPicPr>
        <p:blipFill>
          <a:blip r:embed="rId13"/>
          <a:srcRect b="25182"/>
          <a:stretch>
            <a:fillRect/>
          </a:stretch>
        </p:blipFill>
        <p:spPr bwMode="auto">
          <a:xfrm>
            <a:off x="14154150" y="30473650"/>
            <a:ext cx="1554163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59"/>
          <p:cNvGrpSpPr>
            <a:grpSpLocks/>
          </p:cNvGrpSpPr>
          <p:nvPr/>
        </p:nvGrpSpPr>
        <p:grpSpPr bwMode="auto">
          <a:xfrm>
            <a:off x="16973550" y="30354588"/>
            <a:ext cx="4086225" cy="1581150"/>
            <a:chOff x="10404" y="16212"/>
            <a:chExt cx="2574" cy="996"/>
          </a:xfrm>
        </p:grpSpPr>
        <p:pic>
          <p:nvPicPr>
            <p:cNvPr id="22591" name="Picture 54" descr="Kurt Fagrelius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10586" y="16212"/>
              <a:ext cx="2234" cy="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92" name="Text Box 58"/>
            <p:cNvSpPr txBox="1">
              <a:spLocks noChangeArrowheads="1"/>
            </p:cNvSpPr>
            <p:nvPr/>
          </p:nvSpPr>
          <p:spPr bwMode="auto">
            <a:xfrm>
              <a:off x="10404" y="16920"/>
              <a:ext cx="25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Student Participation</a:t>
              </a:r>
            </a:p>
          </p:txBody>
        </p:sp>
      </p:grpSp>
      <p:sp>
        <p:nvSpPr>
          <p:cNvPr id="22550" name="Rectangle 68"/>
          <p:cNvSpPr>
            <a:spLocks noChangeArrowheads="1"/>
          </p:cNvSpPr>
          <p:nvPr/>
        </p:nvSpPr>
        <p:spPr bwMode="auto">
          <a:xfrm>
            <a:off x="563563" y="5241925"/>
            <a:ext cx="15982950" cy="130492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51" name="Text Box 69"/>
          <p:cNvSpPr txBox="1">
            <a:spLocks noChangeArrowheads="1"/>
          </p:cNvSpPr>
          <p:nvPr/>
        </p:nvSpPr>
        <p:spPr bwMode="auto">
          <a:xfrm>
            <a:off x="1458913" y="5365750"/>
            <a:ext cx="9342437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3135313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MOUNT EOLUS  LEVEL</a:t>
            </a:r>
          </a:p>
        </p:txBody>
      </p:sp>
      <p:pic>
        <p:nvPicPr>
          <p:cNvPr id="22552" name="Picture 71" descr="100505_0854_Beacon Logo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600950" y="7337425"/>
            <a:ext cx="32639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3" name="Picture 72" descr="100302_1423_BBC color logo-left-white filled circle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2382500" y="13981113"/>
            <a:ext cx="5319713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4" name="Picture 73" descr="100422_1140_Cimarex Logo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8561388" y="14190663"/>
            <a:ext cx="2733675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5" name="Picture 74" descr="100226_1141_ECA_1ColPos_KTM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3203238" y="15667038"/>
            <a:ext cx="311785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6" name="Picture 75" descr="100426_1525_EOGlogo_standardColor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9251950" y="9491663"/>
            <a:ext cx="37480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7" name="Picture 76" descr="100225_1512_Peak LLC logo"/>
          <p:cNvPicPr>
            <a:picLocks noChangeAspect="1" noChangeArrowheads="1"/>
          </p:cNvPicPr>
          <p:nvPr/>
        </p:nvPicPr>
        <p:blipFill>
          <a:blip r:embed="rId20"/>
          <a:srcRect l="30000" t="36923" r="34599" b="37990"/>
          <a:stretch>
            <a:fillRect/>
          </a:stretch>
        </p:blipFill>
        <p:spPr bwMode="auto">
          <a:xfrm>
            <a:off x="13766800" y="9290050"/>
            <a:ext cx="4049713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8" name="Picture 77" descr="100510_0912_PXD Logo Mar08"/>
          <p:cNvPicPr>
            <a:picLocks noChangeAspect="1" noChangeArrowheads="1"/>
          </p:cNvPicPr>
          <p:nvPr/>
        </p:nvPicPr>
        <p:blipFill>
          <a:blip r:embed="rId21"/>
          <a:srcRect t="19882" b="16705"/>
          <a:stretch>
            <a:fillRect/>
          </a:stretch>
        </p:blipFill>
        <p:spPr bwMode="auto">
          <a:xfrm>
            <a:off x="14806613" y="11861800"/>
            <a:ext cx="3529012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9" name="Picture 78" descr="100422_1201_seeley oil final logo"/>
          <p:cNvPicPr>
            <a:picLocks noChangeAspect="1" noChangeArrowheads="1"/>
          </p:cNvPicPr>
          <p:nvPr/>
        </p:nvPicPr>
        <p:blipFill>
          <a:blip r:embed="rId22"/>
          <a:srcRect l="12927" t="9407" r="17773" b="14635"/>
          <a:stretch>
            <a:fillRect/>
          </a:stretch>
        </p:blipFill>
        <p:spPr bwMode="auto">
          <a:xfrm>
            <a:off x="18288000" y="9280525"/>
            <a:ext cx="24511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0" name="Picture 79" descr="100225_1512_stmarylogo-2007c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7775575" y="11001375"/>
            <a:ext cx="1836738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1" name="Picture 80" descr="100225_1512_Sunburst logo 600 dpi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19053175" y="11677650"/>
            <a:ext cx="1454150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2" name="Picture 81" descr="100325_0837_logo"/>
          <p:cNvPicPr>
            <a:picLocks noChangeAspect="1" noChangeArrowheads="1"/>
          </p:cNvPicPr>
          <p:nvPr/>
        </p:nvPicPr>
        <p:blipFill>
          <a:blip r:embed="rId25"/>
          <a:srcRect t="12454" b="13637"/>
          <a:stretch>
            <a:fillRect/>
          </a:stretch>
        </p:blipFill>
        <p:spPr bwMode="auto">
          <a:xfrm>
            <a:off x="14460538" y="7094538"/>
            <a:ext cx="194627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9"/>
          <p:cNvGrpSpPr>
            <a:grpSpLocks/>
          </p:cNvGrpSpPr>
          <p:nvPr/>
        </p:nvGrpSpPr>
        <p:grpSpPr bwMode="auto">
          <a:xfrm>
            <a:off x="16811625" y="15268575"/>
            <a:ext cx="4086225" cy="1790700"/>
            <a:chOff x="3366" y="9234"/>
            <a:chExt cx="2574" cy="1128"/>
          </a:xfrm>
        </p:grpSpPr>
        <p:pic>
          <p:nvPicPr>
            <p:cNvPr id="22589" name="Picture 82" descr="100226_1141_BRY Logo"/>
            <p:cNvPicPr>
              <a:picLocks noChangeAspect="1"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3703" y="9234"/>
              <a:ext cx="1929" cy="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90" name="Text Box 83"/>
            <p:cNvSpPr txBox="1">
              <a:spLocks noChangeArrowheads="1"/>
            </p:cNvSpPr>
            <p:nvPr/>
          </p:nvSpPr>
          <p:spPr bwMode="auto">
            <a:xfrm>
              <a:off x="3366" y="10074"/>
              <a:ext cx="25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Sunday Evening Icebreaker</a:t>
              </a:r>
            </a:p>
          </p:txBody>
        </p:sp>
      </p:grpSp>
      <p:grpSp>
        <p:nvGrpSpPr>
          <p:cNvPr id="11" name="Group 101"/>
          <p:cNvGrpSpPr>
            <a:grpSpLocks/>
          </p:cNvGrpSpPr>
          <p:nvPr/>
        </p:nvGrpSpPr>
        <p:grpSpPr bwMode="auto">
          <a:xfrm>
            <a:off x="14614525" y="17733963"/>
            <a:ext cx="3463925" cy="1973262"/>
            <a:chOff x="8870" y="9107"/>
            <a:chExt cx="2182" cy="1243"/>
          </a:xfrm>
        </p:grpSpPr>
        <p:pic>
          <p:nvPicPr>
            <p:cNvPr id="22587" name="Picture 84" descr="100302_1423_BHEP"/>
            <p:cNvPicPr>
              <a:picLocks noChangeAspect="1"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8870" y="9107"/>
              <a:ext cx="2182" cy="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88" name="Text Box 85"/>
            <p:cNvSpPr txBox="1">
              <a:spLocks noChangeArrowheads="1"/>
            </p:cNvSpPr>
            <p:nvPr/>
          </p:nvSpPr>
          <p:spPr bwMode="auto">
            <a:xfrm>
              <a:off x="9186" y="10062"/>
              <a:ext cx="156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Field Trips</a:t>
              </a:r>
            </a:p>
          </p:txBody>
        </p:sp>
      </p:grpSp>
      <p:grpSp>
        <p:nvGrpSpPr>
          <p:cNvPr id="12" name="Group 105"/>
          <p:cNvGrpSpPr>
            <a:grpSpLocks/>
          </p:cNvGrpSpPr>
          <p:nvPr/>
        </p:nvGrpSpPr>
        <p:grpSpPr bwMode="auto">
          <a:xfrm>
            <a:off x="11372850" y="7115175"/>
            <a:ext cx="2543175" cy="2279650"/>
            <a:chOff x="8244" y="4698"/>
            <a:chExt cx="1602" cy="1436"/>
          </a:xfrm>
        </p:grpSpPr>
        <p:pic>
          <p:nvPicPr>
            <p:cNvPr id="22585" name="Picture 86" descr="100324_1459_MJ-logo"/>
            <p:cNvPicPr>
              <a:picLocks noChangeAspect="1" noChangeArrowheads="1"/>
            </p:cNvPicPr>
            <p:nvPr/>
          </p:nvPicPr>
          <p:blipFill>
            <a:blip r:embed="rId28"/>
            <a:srcRect t="1199"/>
            <a:stretch>
              <a:fillRect/>
            </a:stretch>
          </p:blipFill>
          <p:spPr bwMode="auto">
            <a:xfrm>
              <a:off x="8566" y="4698"/>
              <a:ext cx="1157" cy="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86" name="Text Box 87"/>
            <p:cNvSpPr txBox="1">
              <a:spLocks noChangeArrowheads="1"/>
            </p:cNvSpPr>
            <p:nvPr/>
          </p:nvSpPr>
          <p:spPr bwMode="auto">
            <a:xfrm>
              <a:off x="8244" y="5616"/>
              <a:ext cx="1602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/>
              <a:r>
                <a:rPr lang="en-US" sz="2400" i="1"/>
                <a:t>Sunday Evening </a:t>
              </a:r>
            </a:p>
            <a:p>
              <a:pPr algn="ctr" defTabSz="3135313"/>
              <a:r>
                <a:rPr lang="en-US" sz="2400" i="1"/>
                <a:t>Icebreaker</a:t>
              </a:r>
            </a:p>
          </p:txBody>
        </p:sp>
      </p:grpSp>
      <p:grpSp>
        <p:nvGrpSpPr>
          <p:cNvPr id="13" name="Group 100"/>
          <p:cNvGrpSpPr>
            <a:grpSpLocks/>
          </p:cNvGrpSpPr>
          <p:nvPr/>
        </p:nvGrpSpPr>
        <p:grpSpPr bwMode="auto">
          <a:xfrm>
            <a:off x="11277600" y="16871950"/>
            <a:ext cx="3228975" cy="2419350"/>
            <a:chOff x="6408" y="8876"/>
            <a:chExt cx="2034" cy="1524"/>
          </a:xfrm>
        </p:grpSpPr>
        <p:pic>
          <p:nvPicPr>
            <p:cNvPr id="22583" name="Picture 88" descr="100225_1512_tgs_jepg_cmyk"/>
            <p:cNvPicPr>
              <a:picLocks noChangeAspect="1" noChangeArrowheads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6601" y="8876"/>
              <a:ext cx="1733" cy="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84" name="Text Box 89"/>
            <p:cNvSpPr txBox="1">
              <a:spLocks noChangeArrowheads="1"/>
            </p:cNvSpPr>
            <p:nvPr/>
          </p:nvSpPr>
          <p:spPr bwMode="auto">
            <a:xfrm>
              <a:off x="6408" y="9882"/>
              <a:ext cx="203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Sunday Evening Icebreaker</a:t>
              </a:r>
            </a:p>
          </p:txBody>
        </p:sp>
      </p:grpSp>
      <p:grpSp>
        <p:nvGrpSpPr>
          <p:cNvPr id="14" name="Group 103"/>
          <p:cNvGrpSpPr>
            <a:grpSpLocks/>
          </p:cNvGrpSpPr>
          <p:nvPr/>
        </p:nvGrpSpPr>
        <p:grpSpPr bwMode="auto">
          <a:xfrm>
            <a:off x="7675563" y="15500350"/>
            <a:ext cx="4927600" cy="1463675"/>
            <a:chOff x="3155" y="7868"/>
            <a:chExt cx="3104" cy="922"/>
          </a:xfrm>
        </p:grpSpPr>
        <p:pic>
          <p:nvPicPr>
            <p:cNvPr id="22581" name="Picture 90" descr="100302_1423_GeoX logo"/>
            <p:cNvPicPr>
              <a:picLocks noChangeAspect="1" noChangeArrowheads="1"/>
            </p:cNvPicPr>
            <p:nvPr/>
          </p:nvPicPr>
          <p:blipFill>
            <a:blip r:embed="rId30"/>
            <a:srcRect/>
            <a:stretch>
              <a:fillRect/>
            </a:stretch>
          </p:blipFill>
          <p:spPr bwMode="auto">
            <a:xfrm>
              <a:off x="3155" y="7868"/>
              <a:ext cx="3104" cy="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82" name="Text Box 91"/>
            <p:cNvSpPr txBox="1">
              <a:spLocks noChangeArrowheads="1"/>
            </p:cNvSpPr>
            <p:nvPr/>
          </p:nvSpPr>
          <p:spPr bwMode="auto">
            <a:xfrm>
              <a:off x="3750" y="8502"/>
              <a:ext cx="19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Technical Sessions</a:t>
              </a:r>
            </a:p>
          </p:txBody>
        </p:sp>
      </p:grpSp>
      <p:grpSp>
        <p:nvGrpSpPr>
          <p:cNvPr id="15" name="Group 104"/>
          <p:cNvGrpSpPr>
            <a:grpSpLocks/>
          </p:cNvGrpSpPr>
          <p:nvPr/>
        </p:nvGrpSpPr>
        <p:grpSpPr bwMode="auto">
          <a:xfrm>
            <a:off x="10172700" y="11380788"/>
            <a:ext cx="4086225" cy="2039937"/>
            <a:chOff x="6048" y="6184"/>
            <a:chExt cx="2574" cy="1286"/>
          </a:xfrm>
        </p:grpSpPr>
        <p:pic>
          <p:nvPicPr>
            <p:cNvPr id="22579" name="Picture 93" descr="100225_1512_MerrionLogoLarge"/>
            <p:cNvPicPr>
              <a:picLocks noChangeAspect="1" noChangeArrowheads="1"/>
            </p:cNvPicPr>
            <p:nvPr/>
          </p:nvPicPr>
          <p:blipFill>
            <a:blip r:embed="rId31"/>
            <a:srcRect/>
            <a:stretch>
              <a:fillRect/>
            </a:stretch>
          </p:blipFill>
          <p:spPr bwMode="auto">
            <a:xfrm>
              <a:off x="6130" y="6184"/>
              <a:ext cx="2177" cy="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80" name="Text Box 94"/>
            <p:cNvSpPr txBox="1">
              <a:spLocks noChangeArrowheads="1"/>
            </p:cNvSpPr>
            <p:nvPr/>
          </p:nvSpPr>
          <p:spPr bwMode="auto">
            <a:xfrm>
              <a:off x="6048" y="7182"/>
              <a:ext cx="25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Sunday Evening Icebreaker</a:t>
              </a:r>
            </a:p>
          </p:txBody>
        </p:sp>
      </p:grpSp>
      <p:grpSp>
        <p:nvGrpSpPr>
          <p:cNvPr id="16" name="Group 106"/>
          <p:cNvGrpSpPr>
            <a:grpSpLocks/>
          </p:cNvGrpSpPr>
          <p:nvPr/>
        </p:nvGrpSpPr>
        <p:grpSpPr bwMode="auto">
          <a:xfrm>
            <a:off x="8715375" y="17257713"/>
            <a:ext cx="4086225" cy="2871787"/>
            <a:chOff x="810" y="4630"/>
            <a:chExt cx="2574" cy="1810"/>
          </a:xfrm>
        </p:grpSpPr>
        <p:pic>
          <p:nvPicPr>
            <p:cNvPr id="22577" name="Picture 95" descr="100225_1512_square logo grey"/>
            <p:cNvPicPr>
              <a:picLocks noChangeAspect="1" noChangeArrowheads="1"/>
            </p:cNvPicPr>
            <p:nvPr/>
          </p:nvPicPr>
          <p:blipFill>
            <a:blip r:embed="rId32"/>
            <a:srcRect/>
            <a:stretch>
              <a:fillRect/>
            </a:stretch>
          </p:blipFill>
          <p:spPr bwMode="auto">
            <a:xfrm>
              <a:off x="824" y="4630"/>
              <a:ext cx="1094" cy="1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78" name="Text Box 96"/>
            <p:cNvSpPr txBox="1">
              <a:spLocks noChangeArrowheads="1"/>
            </p:cNvSpPr>
            <p:nvPr/>
          </p:nvSpPr>
          <p:spPr bwMode="auto">
            <a:xfrm>
              <a:off x="810" y="5922"/>
              <a:ext cx="257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3135313">
                <a:spcBef>
                  <a:spcPct val="50000"/>
                </a:spcBef>
              </a:pPr>
              <a:r>
                <a:rPr lang="en-US" sz="2400" i="1"/>
                <a:t>Technical Sessions &amp; Sunday Evening Icebreaker</a:t>
              </a:r>
            </a:p>
          </p:txBody>
        </p:sp>
      </p:grpSp>
      <p:grpSp>
        <p:nvGrpSpPr>
          <p:cNvPr id="17" name="Group 102"/>
          <p:cNvGrpSpPr>
            <a:grpSpLocks/>
          </p:cNvGrpSpPr>
          <p:nvPr/>
        </p:nvGrpSpPr>
        <p:grpSpPr bwMode="auto">
          <a:xfrm>
            <a:off x="18491200" y="17567275"/>
            <a:ext cx="2595563" cy="2587625"/>
            <a:chOff x="11528" y="8713"/>
            <a:chExt cx="1635" cy="1631"/>
          </a:xfrm>
        </p:grpSpPr>
        <p:pic>
          <p:nvPicPr>
            <p:cNvPr id="22575" name="Picture 70" descr="RMS_AAPG_Found"/>
            <p:cNvPicPr>
              <a:picLocks noChangeAspect="1" noChangeArrowheads="1"/>
            </p:cNvPicPr>
            <p:nvPr/>
          </p:nvPicPr>
          <p:blipFill>
            <a:blip r:embed="rId33"/>
            <a:srcRect l="12212" r="13840"/>
            <a:stretch>
              <a:fillRect/>
            </a:stretch>
          </p:blipFill>
          <p:spPr bwMode="auto">
            <a:xfrm>
              <a:off x="11528" y="8713"/>
              <a:ext cx="1635" cy="1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76" name="Text Box 97"/>
            <p:cNvSpPr txBox="1">
              <a:spLocks noChangeArrowheads="1"/>
            </p:cNvSpPr>
            <p:nvPr/>
          </p:nvSpPr>
          <p:spPr bwMode="auto">
            <a:xfrm>
              <a:off x="11640" y="10056"/>
              <a:ext cx="14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Field Trips</a:t>
              </a:r>
            </a:p>
          </p:txBody>
        </p:sp>
      </p:grpSp>
      <p:sp>
        <p:nvSpPr>
          <p:cNvPr id="22571" name="Text Box 98"/>
          <p:cNvSpPr txBox="1">
            <a:spLocks noChangeArrowheads="1"/>
          </p:cNvSpPr>
          <p:nvPr/>
        </p:nvSpPr>
        <p:spPr bwMode="auto">
          <a:xfrm>
            <a:off x="952500" y="6986588"/>
            <a:ext cx="10059988" cy="1260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3135313"/>
            <a:r>
              <a:rPr lang="en-US" sz="4100" b="1"/>
              <a:t>Berry Petroleum Co.</a:t>
            </a:r>
          </a:p>
          <a:p>
            <a:pPr defTabSz="3135313"/>
            <a:r>
              <a:rPr lang="en-US" sz="4100" b="1"/>
              <a:t>Beacon E&amp;P Company</a:t>
            </a:r>
          </a:p>
          <a:p>
            <a:pPr defTabSz="3135313"/>
            <a:r>
              <a:rPr lang="en-US" sz="4100" b="1"/>
              <a:t>Bill Barrettt Co.</a:t>
            </a:r>
          </a:p>
          <a:p>
            <a:pPr defTabSz="3135313"/>
            <a:r>
              <a:rPr lang="en-US" sz="4100" b="1"/>
              <a:t>Black Hills E&amp;P</a:t>
            </a:r>
          </a:p>
          <a:p>
            <a:pPr defTabSz="3135313"/>
            <a:r>
              <a:rPr lang="en-US" sz="4100" b="1"/>
              <a:t>D.J. Simmons, Inc.</a:t>
            </a:r>
          </a:p>
          <a:p>
            <a:pPr defTabSz="3135313"/>
            <a:r>
              <a:rPr lang="en-US" sz="4100" b="1"/>
              <a:t>EnCana Oil &amp; Gas (USA) Inc.</a:t>
            </a:r>
          </a:p>
          <a:p>
            <a:pPr defTabSz="3135313"/>
            <a:r>
              <a:rPr lang="en-US" sz="4100" b="1"/>
              <a:t>GeoX Consulting</a:t>
            </a:r>
          </a:p>
          <a:p>
            <a:pPr defTabSz="3135313"/>
            <a:r>
              <a:rPr lang="en-US" sz="4100" b="1"/>
              <a:t>Merrion Oil &amp; Gas</a:t>
            </a:r>
          </a:p>
          <a:p>
            <a:pPr defTabSz="3135313"/>
            <a:r>
              <a:rPr lang="en-US" sz="4100" b="1"/>
              <a:t>Peak Energy Resources</a:t>
            </a:r>
          </a:p>
          <a:p>
            <a:pPr defTabSz="3135313"/>
            <a:r>
              <a:rPr lang="en-US" sz="4100" b="1"/>
              <a:t>Questar E&amp;P</a:t>
            </a:r>
          </a:p>
          <a:p>
            <a:pPr defTabSz="3135313"/>
            <a:r>
              <a:rPr lang="en-US" sz="4100" b="1"/>
              <a:t>St. Mary Land &amp; Exploration Co.</a:t>
            </a:r>
          </a:p>
          <a:p>
            <a:pPr defTabSz="3135313"/>
            <a:r>
              <a:rPr lang="en-US" sz="4100" b="1"/>
              <a:t>Sunburst Consulting, Inc.</a:t>
            </a:r>
          </a:p>
          <a:p>
            <a:pPr defTabSz="3135313"/>
            <a:r>
              <a:rPr lang="en-US" sz="4100" b="1"/>
              <a:t>TGS</a:t>
            </a:r>
          </a:p>
          <a:p>
            <a:pPr defTabSz="3135313"/>
            <a:r>
              <a:rPr lang="en-US" sz="4100" b="1"/>
              <a:t>Whiting Petroleum Corp.</a:t>
            </a:r>
          </a:p>
          <a:p>
            <a:pPr defTabSz="3135313"/>
            <a:r>
              <a:rPr lang="en-US" sz="4100" b="1"/>
              <a:t>MJ Systems</a:t>
            </a:r>
          </a:p>
          <a:p>
            <a:pPr defTabSz="3135313"/>
            <a:r>
              <a:rPr lang="en-US" sz="4100" b="1"/>
              <a:t>Cimarex Energy Co.</a:t>
            </a:r>
          </a:p>
          <a:p>
            <a:pPr defTabSz="3135313"/>
            <a:r>
              <a:rPr lang="en-US" sz="4100" b="1"/>
              <a:t>Seeley Oil Co.</a:t>
            </a:r>
          </a:p>
          <a:p>
            <a:pPr defTabSz="3135313"/>
            <a:r>
              <a:rPr lang="en-US" sz="4100" b="1"/>
              <a:t>EOG Resources</a:t>
            </a:r>
          </a:p>
          <a:p>
            <a:pPr defTabSz="3135313"/>
            <a:r>
              <a:rPr lang="en-US" sz="4100" b="1"/>
              <a:t>Pioneer Natural Resources</a:t>
            </a:r>
          </a:p>
          <a:p>
            <a:pPr defTabSz="3135313"/>
            <a:endParaRPr lang="en-US" sz="4100" b="1"/>
          </a:p>
        </p:txBody>
      </p:sp>
      <p:grpSp>
        <p:nvGrpSpPr>
          <p:cNvPr id="18" name="Group 108"/>
          <p:cNvGrpSpPr>
            <a:grpSpLocks/>
          </p:cNvGrpSpPr>
          <p:nvPr/>
        </p:nvGrpSpPr>
        <p:grpSpPr bwMode="auto">
          <a:xfrm>
            <a:off x="17583150" y="6810375"/>
            <a:ext cx="3057525" cy="2124075"/>
            <a:chOff x="11220" y="4410"/>
            <a:chExt cx="1926" cy="1338"/>
          </a:xfrm>
        </p:grpSpPr>
        <p:sp>
          <p:nvSpPr>
            <p:cNvPr id="22573" name="Text Box 92"/>
            <p:cNvSpPr txBox="1">
              <a:spLocks noChangeArrowheads="1"/>
            </p:cNvSpPr>
            <p:nvPr/>
          </p:nvSpPr>
          <p:spPr bwMode="auto">
            <a:xfrm>
              <a:off x="11220" y="5460"/>
              <a:ext cx="19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3135313">
                <a:spcBef>
                  <a:spcPct val="50000"/>
                </a:spcBef>
              </a:pPr>
              <a:r>
                <a:rPr lang="en-US" sz="2400" i="1"/>
                <a:t>Technical Sessions</a:t>
              </a:r>
            </a:p>
          </p:txBody>
        </p:sp>
        <p:pic>
          <p:nvPicPr>
            <p:cNvPr id="22574" name="Picture 107" descr="100225_1512_Questar E&amp;P"/>
            <p:cNvPicPr>
              <a:picLocks noChangeAspect="1" noChangeArrowheads="1"/>
            </p:cNvPicPr>
            <p:nvPr/>
          </p:nvPicPr>
          <p:blipFill>
            <a:blip r:embed="rId3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254" y="4410"/>
              <a:ext cx="1727" cy="1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0" name="Text Box 11"/>
          <p:cNvSpPr txBox="1">
            <a:spLocks noChangeArrowheads="1"/>
          </p:cNvSpPr>
          <p:nvPr/>
        </p:nvSpPr>
        <p:spPr bwMode="auto">
          <a:xfrm>
            <a:off x="6125845" y="1271905"/>
            <a:ext cx="13808075" cy="363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4" tIns="45698" rIns="91394" bIns="45698">
            <a:spAutoFit/>
          </a:bodyPr>
          <a:lstStyle/>
          <a:p>
            <a:pPr algn="ctr" defTabSz="3135313">
              <a:spcBef>
                <a:spcPts val="3600"/>
              </a:spcBef>
            </a:pPr>
            <a:r>
              <a:rPr lang="en-US" sz="10000" b="1" dirty="0" smtClean="0"/>
              <a:t>Many Thanks </a:t>
            </a:r>
            <a:r>
              <a:rPr lang="en-US" sz="10000" b="1" dirty="0"/>
              <a:t>to </a:t>
            </a:r>
            <a:endParaRPr lang="en-US" sz="10000" b="1" dirty="0" smtClean="0"/>
          </a:p>
          <a:p>
            <a:pPr algn="ctr" defTabSz="3135313">
              <a:spcBef>
                <a:spcPts val="3600"/>
              </a:spcBef>
            </a:pPr>
            <a:r>
              <a:rPr lang="en-US" sz="10000" b="1" dirty="0" smtClean="0"/>
              <a:t>Our Sponsors</a:t>
            </a:r>
            <a:endParaRPr lang="en-US" sz="10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609600" y="609600"/>
            <a:ext cx="20813713" cy="15300325"/>
          </a:xfrm>
          <a:prstGeom prst="rect">
            <a:avLst/>
          </a:prstGeom>
          <a:noFill/>
          <a:ln w="1905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43" name="Line 4"/>
          <p:cNvSpPr>
            <a:spLocks noChangeShapeType="1"/>
          </p:cNvSpPr>
          <p:nvPr/>
        </p:nvSpPr>
        <p:spPr bwMode="auto">
          <a:xfrm flipV="1">
            <a:off x="14449426" y="2665408"/>
            <a:ext cx="6929438" cy="45719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7044" name="Line 5"/>
          <p:cNvSpPr>
            <a:spLocks noChangeShapeType="1"/>
          </p:cNvSpPr>
          <p:nvPr/>
        </p:nvSpPr>
        <p:spPr bwMode="auto">
          <a:xfrm>
            <a:off x="14497050" y="636588"/>
            <a:ext cx="0" cy="2119312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7045" name="Rectangle 6"/>
          <p:cNvSpPr>
            <a:spLocks noChangeArrowheads="1"/>
          </p:cNvSpPr>
          <p:nvPr/>
        </p:nvSpPr>
        <p:spPr bwMode="auto">
          <a:xfrm>
            <a:off x="565150" y="17038638"/>
            <a:ext cx="20813713" cy="15301912"/>
          </a:xfrm>
          <a:prstGeom prst="rect">
            <a:avLst/>
          </a:prstGeom>
          <a:noFill/>
          <a:ln w="1905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46" name="Line 7"/>
          <p:cNvSpPr>
            <a:spLocks noChangeShapeType="1"/>
          </p:cNvSpPr>
          <p:nvPr/>
        </p:nvSpPr>
        <p:spPr bwMode="auto">
          <a:xfrm>
            <a:off x="14563725" y="19064606"/>
            <a:ext cx="6781800" cy="45719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7047" name="Line 8"/>
          <p:cNvSpPr>
            <a:spLocks noChangeShapeType="1"/>
          </p:cNvSpPr>
          <p:nvPr/>
        </p:nvSpPr>
        <p:spPr bwMode="auto">
          <a:xfrm>
            <a:off x="14614525" y="17000538"/>
            <a:ext cx="0" cy="2119312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7048" name="Text Box 10"/>
          <p:cNvSpPr txBox="1">
            <a:spLocks noChangeArrowheads="1"/>
          </p:cNvSpPr>
          <p:nvPr/>
        </p:nvSpPr>
        <p:spPr bwMode="auto">
          <a:xfrm>
            <a:off x="14566900" y="841375"/>
            <a:ext cx="35321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/>
            <a:r>
              <a:rPr lang="en-US" sz="2800" b="1" dirty="0"/>
              <a:t>Thank you to </a:t>
            </a:r>
            <a:r>
              <a:rPr lang="en-US" sz="2800" b="1" dirty="0" err="1"/>
              <a:t>TerraTek</a:t>
            </a:r>
            <a:r>
              <a:rPr lang="en-US" sz="2800" b="1" dirty="0"/>
              <a:t> for sponsoring our signs</a:t>
            </a:r>
          </a:p>
        </p:txBody>
      </p:sp>
      <p:pic>
        <p:nvPicPr>
          <p:cNvPr id="870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57813" y="1012825"/>
            <a:ext cx="3086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0" name="Picture 12" descr="100106_1303_RMS_logo_REV200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98550" y="1193800"/>
            <a:ext cx="2925763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51" name="Text Box 13"/>
          <p:cNvSpPr txBox="1">
            <a:spLocks noChangeArrowheads="1"/>
          </p:cNvSpPr>
          <p:nvPr/>
        </p:nvSpPr>
        <p:spPr bwMode="auto">
          <a:xfrm>
            <a:off x="14636750" y="17352963"/>
            <a:ext cx="35321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/>
            <a:r>
              <a:rPr lang="en-US" sz="2800" b="1" dirty="0"/>
              <a:t>Thank you to </a:t>
            </a:r>
            <a:r>
              <a:rPr lang="en-US" sz="2800" b="1" dirty="0" err="1"/>
              <a:t>TerraTek</a:t>
            </a:r>
            <a:r>
              <a:rPr lang="en-US" sz="2800" b="1" dirty="0"/>
              <a:t> for sponsoring our signs</a:t>
            </a:r>
          </a:p>
        </p:txBody>
      </p:sp>
      <p:pic>
        <p:nvPicPr>
          <p:cNvPr id="8705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89563" y="17392650"/>
            <a:ext cx="3086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3" name="Picture 15" descr="100106_1303_RMS_logo_REV200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0300" y="17572038"/>
            <a:ext cx="2925763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609600" y="609600"/>
            <a:ext cx="20813713" cy="31788100"/>
          </a:xfrm>
          <a:prstGeom prst="rect">
            <a:avLst/>
          </a:prstGeom>
          <a:noFill/>
          <a:ln w="1905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Line 3"/>
          <p:cNvSpPr>
            <a:spLocks noChangeShapeType="1"/>
          </p:cNvSpPr>
          <p:nvPr/>
        </p:nvSpPr>
        <p:spPr bwMode="auto">
          <a:xfrm flipV="1">
            <a:off x="14476413" y="29602113"/>
            <a:ext cx="6904037" cy="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Line 4"/>
          <p:cNvSpPr>
            <a:spLocks noChangeShapeType="1"/>
          </p:cNvSpPr>
          <p:nvPr/>
        </p:nvSpPr>
        <p:spPr bwMode="auto">
          <a:xfrm>
            <a:off x="14539913" y="29625925"/>
            <a:ext cx="0" cy="27432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14601825" y="29851350"/>
            <a:ext cx="3532188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/>
            <a:r>
              <a:rPr lang="en-US" sz="3600" b="1"/>
              <a:t>Thank you to TerraTek for sponsoring our signs</a:t>
            </a:r>
          </a:p>
        </p:txBody>
      </p:sp>
      <p:pic>
        <p:nvPicPr>
          <p:cNvPr id="205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64150" y="30394275"/>
            <a:ext cx="3086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7" descr="100106_1303_RMS_logo_REV200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1255713"/>
            <a:ext cx="494506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9" descr="FLC Anno MapBW"/>
          <p:cNvPicPr>
            <a:picLocks noChangeAspect="1" noChangeArrowheads="1"/>
          </p:cNvPicPr>
          <p:nvPr/>
        </p:nvPicPr>
        <p:blipFill>
          <a:blip r:embed="rId5"/>
          <a:srcRect l="6413" r="6071"/>
          <a:stretch>
            <a:fillRect/>
          </a:stretch>
        </p:blipFill>
        <p:spPr bwMode="auto">
          <a:xfrm>
            <a:off x="1828800" y="11877675"/>
            <a:ext cx="18757900" cy="1515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6673533" y="4310063"/>
            <a:ext cx="14628812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3135313"/>
            <a:r>
              <a:rPr lang="en-US" sz="12000" b="1" dirty="0"/>
              <a:t>RMS-AAPG MEETING</a:t>
            </a:r>
          </a:p>
          <a:p>
            <a:pPr algn="ctr" defTabSz="3135313"/>
            <a:r>
              <a:rPr lang="en-US" sz="10000" b="1" dirty="0"/>
              <a:t>FORT LEWIS COLLEGE CAMPUS MAP</a:t>
            </a: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1111250" y="12150725"/>
            <a:ext cx="19789775" cy="148907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>
            <a:off x="10363200" y="22459950"/>
            <a:ext cx="2089150" cy="1028700"/>
          </a:xfrm>
          <a:custGeom>
            <a:avLst/>
            <a:gdLst>
              <a:gd name="G0" fmla="+- 15136 0 0"/>
              <a:gd name="G1" fmla="+- 3924 0 0"/>
              <a:gd name="G2" fmla="+- 12158 0 3924"/>
              <a:gd name="G3" fmla="+- G2 0 3924"/>
              <a:gd name="G4" fmla="*/ G3 32768 32059"/>
              <a:gd name="G5" fmla="*/ G4 1 2"/>
              <a:gd name="G6" fmla="+- 21600 0 15136"/>
              <a:gd name="G7" fmla="*/ G6 3924 6079"/>
              <a:gd name="G8" fmla="+- G7 15136 0"/>
              <a:gd name="T0" fmla="*/ 15136 w 21600"/>
              <a:gd name="T1" fmla="*/ 0 h 21600"/>
              <a:gd name="T2" fmla="*/ 15136 w 21600"/>
              <a:gd name="T3" fmla="*/ 12158 h 21600"/>
              <a:gd name="T4" fmla="*/ 2203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36" y="0"/>
                </a:lnTo>
                <a:lnTo>
                  <a:pt x="15136" y="3924"/>
                </a:lnTo>
                <a:lnTo>
                  <a:pt x="12427" y="3924"/>
                </a:lnTo>
                <a:cubicBezTo>
                  <a:pt x="5564" y="3924"/>
                  <a:pt x="0" y="7610"/>
                  <a:pt x="0" y="12158"/>
                </a:cubicBezTo>
                <a:lnTo>
                  <a:pt x="0" y="21600"/>
                </a:lnTo>
                <a:lnTo>
                  <a:pt x="4405" y="21600"/>
                </a:lnTo>
                <a:lnTo>
                  <a:pt x="4405" y="12158"/>
                </a:lnTo>
                <a:cubicBezTo>
                  <a:pt x="4405" y="9991"/>
                  <a:pt x="7997" y="8234"/>
                  <a:pt x="12427" y="8234"/>
                </a:cubicBezTo>
                <a:lnTo>
                  <a:pt x="15136" y="8234"/>
                </a:lnTo>
                <a:lnTo>
                  <a:pt x="15136" y="12158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8801100" y="23698200"/>
            <a:ext cx="41529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3135313"/>
            <a:r>
              <a:rPr lang="en-US" sz="3600" b="1"/>
              <a:t>YOU ARE </a:t>
            </a:r>
          </a:p>
          <a:p>
            <a:pPr algn="ctr" defTabSz="3135313"/>
            <a:r>
              <a:rPr lang="en-US" sz="3600" b="1"/>
              <a:t>HERE</a:t>
            </a:r>
          </a:p>
        </p:txBody>
      </p:sp>
      <p:sp>
        <p:nvSpPr>
          <p:cNvPr id="2066" name="Oval 18"/>
          <p:cNvSpPr>
            <a:spLocks noChangeArrowheads="1"/>
          </p:cNvSpPr>
          <p:nvPr/>
        </p:nvSpPr>
        <p:spPr bwMode="auto">
          <a:xfrm>
            <a:off x="12509500" y="22694900"/>
            <a:ext cx="520700" cy="520700"/>
          </a:xfrm>
          <a:prstGeom prst="ellipse">
            <a:avLst/>
          </a:prstGeom>
          <a:noFill/>
          <a:ln w="889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609600" y="609600"/>
            <a:ext cx="20813713" cy="31788100"/>
          </a:xfrm>
          <a:prstGeom prst="rect">
            <a:avLst/>
          </a:prstGeom>
          <a:noFill/>
          <a:ln w="1905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Line 3"/>
          <p:cNvSpPr>
            <a:spLocks noChangeShapeType="1"/>
          </p:cNvSpPr>
          <p:nvPr/>
        </p:nvSpPr>
        <p:spPr bwMode="auto">
          <a:xfrm flipV="1">
            <a:off x="14476413" y="29602113"/>
            <a:ext cx="6904037" cy="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0" name="Line 4"/>
          <p:cNvSpPr>
            <a:spLocks noChangeShapeType="1"/>
          </p:cNvSpPr>
          <p:nvPr/>
        </p:nvSpPr>
        <p:spPr bwMode="auto">
          <a:xfrm>
            <a:off x="14539913" y="29625925"/>
            <a:ext cx="0" cy="27432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1" name="Text Box 5"/>
          <p:cNvSpPr txBox="1">
            <a:spLocks noChangeArrowheads="1"/>
          </p:cNvSpPr>
          <p:nvPr/>
        </p:nvSpPr>
        <p:spPr bwMode="auto">
          <a:xfrm>
            <a:off x="14601825" y="29851350"/>
            <a:ext cx="3532188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/>
            <a:r>
              <a:rPr lang="en-US" sz="3600" b="1"/>
              <a:t>Thank you to TerraTek for sponsoring our signs</a:t>
            </a:r>
          </a:p>
        </p:txBody>
      </p:sp>
      <p:pic>
        <p:nvPicPr>
          <p:cNvPr id="1032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64150" y="30394275"/>
            <a:ext cx="3086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7" descr="100106_1303_RMS_logo_REV200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43013" y="1255713"/>
            <a:ext cx="4945062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9" descr="CUB ScndFloor Anno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70" t="11198" r="4591" b="11797"/>
          <a:stretch>
            <a:fillRect/>
          </a:stretch>
        </p:blipFill>
        <p:spPr bwMode="auto">
          <a:xfrm>
            <a:off x="1244600" y="19404013"/>
            <a:ext cx="9999663" cy="1236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5940425" y="1246188"/>
            <a:ext cx="15281275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3135313"/>
            <a:r>
              <a:rPr lang="en-US" sz="12000" b="1"/>
              <a:t>RMS-AAPG MEETING</a:t>
            </a:r>
          </a:p>
          <a:p>
            <a:pPr algn="ctr" defTabSz="3135313"/>
            <a:r>
              <a:rPr lang="en-US" sz="10000" b="1"/>
              <a:t>COLLEGE UNION BLDG MEETING FACILITIES</a:t>
            </a:r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>
            <p:ph sz="half" idx="1"/>
          </p:nvPr>
        </p:nvGraphicFramePr>
        <p:xfrm>
          <a:off x="10252075" y="9763125"/>
          <a:ext cx="10283825" cy="13309600"/>
        </p:xfrm>
        <a:graphic>
          <a:graphicData uri="http://schemas.openxmlformats.org/presentationml/2006/ole">
            <p:oleObj spid="_x0000_s1026" name="Presentation" r:id="rId7" imgW="3428869" imgH="4572042" progId="PowerPoint.Show.8">
              <p:embed/>
            </p:oleObj>
          </a:graphicData>
        </a:graphic>
      </p:graphicFrame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10382250" y="11258550"/>
            <a:ext cx="1828800" cy="7353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10039350" y="9563100"/>
            <a:ext cx="752475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10191750" y="9791700"/>
            <a:ext cx="1905000" cy="1600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13474700" y="16878300"/>
            <a:ext cx="317500" cy="1562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3135313"/>
            <a:endParaRPr lang="en-US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13182600" y="18249900"/>
            <a:ext cx="17653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" name="AutoShape 21"/>
          <p:cNvSpPr>
            <a:spLocks noChangeArrowheads="1"/>
          </p:cNvSpPr>
          <p:nvPr/>
        </p:nvSpPr>
        <p:spPr bwMode="auto">
          <a:xfrm rot="10800000">
            <a:off x="15992475" y="18145125"/>
            <a:ext cx="1963738" cy="6159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" name="Text Box 22"/>
          <p:cNvSpPr txBox="1">
            <a:spLocks noChangeAspect="1" noChangeArrowheads="1"/>
          </p:cNvSpPr>
          <p:nvPr/>
        </p:nvSpPr>
        <p:spPr bwMode="auto">
          <a:xfrm>
            <a:off x="18038763" y="18316575"/>
            <a:ext cx="3170237" cy="23399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3135313">
              <a:spcBef>
                <a:spcPct val="50000"/>
              </a:spcBef>
            </a:pPr>
            <a:r>
              <a:rPr lang="en-US" sz="3600" b="1"/>
              <a:t>Stairs to 1</a:t>
            </a:r>
            <a:r>
              <a:rPr lang="en-US" sz="3600" b="1" baseline="30000"/>
              <a:t>st</a:t>
            </a:r>
            <a:r>
              <a:rPr lang="en-US" sz="3600" b="1"/>
              <a:t> Floor from Ground Floor Entrance</a:t>
            </a:r>
          </a:p>
        </p:txBody>
      </p:sp>
      <p:sp>
        <p:nvSpPr>
          <p:cNvPr id="1051" name="AutoShape 27"/>
          <p:cNvSpPr>
            <a:spLocks noChangeArrowheads="1"/>
          </p:cNvSpPr>
          <p:nvPr/>
        </p:nvSpPr>
        <p:spPr bwMode="auto">
          <a:xfrm>
            <a:off x="1371600" y="14693900"/>
            <a:ext cx="6008688" cy="3200400"/>
          </a:xfrm>
          <a:prstGeom prst="wedgeRectCallout">
            <a:avLst>
              <a:gd name="adj1" fmla="val 61704"/>
              <a:gd name="adj2" fmla="val 87153"/>
            </a:avLst>
          </a:prstGeom>
          <a:noFill/>
          <a:ln w="349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365760"/>
          <a:lstStyle/>
          <a:p>
            <a:pPr algn="ctr" defTabSz="3135313"/>
            <a:r>
              <a:rPr lang="en-US" sz="8000" b="1"/>
              <a:t>2nd Floor</a:t>
            </a:r>
          </a:p>
          <a:p>
            <a:pPr algn="ctr" defTabSz="3135313"/>
            <a:r>
              <a:rPr lang="en-US" sz="8000" b="1"/>
              <a:t>Layout</a:t>
            </a:r>
            <a:endParaRPr lang="en-US" sz="8000"/>
          </a:p>
        </p:txBody>
      </p:sp>
      <p:sp>
        <p:nvSpPr>
          <p:cNvPr id="1052" name="AutoShape 28"/>
          <p:cNvSpPr>
            <a:spLocks noChangeArrowheads="1"/>
          </p:cNvSpPr>
          <p:nvPr/>
        </p:nvSpPr>
        <p:spPr bwMode="auto">
          <a:xfrm>
            <a:off x="4721225" y="9948863"/>
            <a:ext cx="6008688" cy="3200400"/>
          </a:xfrm>
          <a:prstGeom prst="wedgeRectCallout">
            <a:avLst>
              <a:gd name="adj1" fmla="val 65005"/>
              <a:gd name="adj2" fmla="val 93352"/>
            </a:avLst>
          </a:prstGeom>
          <a:noFill/>
          <a:ln w="349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365760"/>
          <a:lstStyle/>
          <a:p>
            <a:pPr algn="ctr" defTabSz="3135313"/>
            <a:r>
              <a:rPr lang="en-US" sz="8000" b="1"/>
              <a:t>1st Floor</a:t>
            </a:r>
          </a:p>
          <a:p>
            <a:pPr algn="ctr" defTabSz="3135313"/>
            <a:r>
              <a:rPr lang="en-US" sz="8000" b="1"/>
              <a:t>Layout</a:t>
            </a:r>
            <a:endParaRPr lang="en-US" sz="8000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8026400" y="28913138"/>
            <a:ext cx="2308225" cy="11890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" name="AutoShape 30"/>
          <p:cNvSpPr>
            <a:spLocks noChangeArrowheads="1"/>
          </p:cNvSpPr>
          <p:nvPr/>
        </p:nvSpPr>
        <p:spPr bwMode="auto">
          <a:xfrm rot="10800000">
            <a:off x="6884988" y="29106813"/>
            <a:ext cx="2428875" cy="6159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3" name="Text Box 29"/>
          <p:cNvSpPr txBox="1">
            <a:spLocks noChangeAspect="1" noChangeArrowheads="1"/>
          </p:cNvSpPr>
          <p:nvPr/>
        </p:nvSpPr>
        <p:spPr bwMode="auto">
          <a:xfrm>
            <a:off x="9380538" y="28290838"/>
            <a:ext cx="3170237" cy="23399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3135313">
              <a:spcBef>
                <a:spcPct val="50000"/>
              </a:spcBef>
            </a:pPr>
            <a:r>
              <a:rPr lang="en-US" sz="3600" b="1"/>
              <a:t>Stairs to 2</a:t>
            </a:r>
            <a:r>
              <a:rPr lang="en-US" sz="3600" b="1" baseline="30000"/>
              <a:t>nd</a:t>
            </a:r>
            <a:r>
              <a:rPr lang="en-US" sz="3600" b="1"/>
              <a:t> Floor from Ground Floor Entrance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ChangeArrowheads="1"/>
          </p:cNvSpPr>
          <p:nvPr/>
        </p:nvSpPr>
        <p:spPr bwMode="auto">
          <a:xfrm>
            <a:off x="609600" y="609600"/>
            <a:ext cx="20813713" cy="31788100"/>
          </a:xfrm>
          <a:prstGeom prst="rect">
            <a:avLst/>
          </a:prstGeom>
          <a:noFill/>
          <a:ln w="1905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83" name="Line 3"/>
          <p:cNvSpPr>
            <a:spLocks noChangeShapeType="1"/>
          </p:cNvSpPr>
          <p:nvPr/>
        </p:nvSpPr>
        <p:spPr bwMode="auto">
          <a:xfrm flipV="1">
            <a:off x="14476413" y="29602113"/>
            <a:ext cx="6904037" cy="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284" name="Line 4"/>
          <p:cNvSpPr>
            <a:spLocks noChangeShapeType="1"/>
          </p:cNvSpPr>
          <p:nvPr/>
        </p:nvSpPr>
        <p:spPr bwMode="auto">
          <a:xfrm>
            <a:off x="14539913" y="29625925"/>
            <a:ext cx="0" cy="27432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14601825" y="29851350"/>
            <a:ext cx="3532188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/>
            <a:r>
              <a:rPr lang="en-US" sz="3600" b="1"/>
              <a:t>Thank you to TerraTek for sponsoring our signs</a:t>
            </a:r>
          </a:p>
        </p:txBody>
      </p:sp>
      <p:pic>
        <p:nvPicPr>
          <p:cNvPr id="9728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64150" y="30394275"/>
            <a:ext cx="3086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7" name="Picture 7" descr="100106_1303_RMS_logo_REV200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3563" y="2497138"/>
            <a:ext cx="3656012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94" name="Rectangle 14"/>
          <p:cNvSpPr>
            <a:spLocks noChangeArrowheads="1"/>
          </p:cNvSpPr>
          <p:nvPr/>
        </p:nvSpPr>
        <p:spPr bwMode="auto">
          <a:xfrm>
            <a:off x="15433675" y="20799425"/>
            <a:ext cx="2559050" cy="3054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7289" name="Picture 9" descr="NobleHall Anno"/>
          <p:cNvPicPr>
            <a:picLocks noChangeAspect="1" noChangeArrowheads="1"/>
          </p:cNvPicPr>
          <p:nvPr/>
        </p:nvPicPr>
        <p:blipFill>
          <a:blip r:embed="rId5"/>
          <a:srcRect l="10168" t="3506" r="11023" b="5199"/>
          <a:stretch>
            <a:fillRect/>
          </a:stretch>
        </p:blipFill>
        <p:spPr bwMode="auto">
          <a:xfrm>
            <a:off x="1604963" y="11183938"/>
            <a:ext cx="18976975" cy="155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93" name="AutoShape 13"/>
          <p:cNvSpPr>
            <a:spLocks noChangeArrowheads="1"/>
          </p:cNvSpPr>
          <p:nvPr/>
        </p:nvSpPr>
        <p:spPr bwMode="auto">
          <a:xfrm>
            <a:off x="4716463" y="18738850"/>
            <a:ext cx="1905000" cy="10731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296" name="Text Box 16"/>
          <p:cNvSpPr txBox="1">
            <a:spLocks noChangeAspect="1" noChangeArrowheads="1"/>
          </p:cNvSpPr>
          <p:nvPr/>
        </p:nvSpPr>
        <p:spPr bwMode="auto">
          <a:xfrm>
            <a:off x="2576513" y="18357850"/>
            <a:ext cx="3144837" cy="28336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3135313">
              <a:spcBef>
                <a:spcPct val="50000"/>
              </a:spcBef>
            </a:pPr>
            <a:r>
              <a:rPr lang="en-US" sz="3600" b="1"/>
              <a:t>From College Union Bldg and Circle Drive Shuttle Drop</a:t>
            </a:r>
          </a:p>
        </p:txBody>
      </p:sp>
      <p:sp>
        <p:nvSpPr>
          <p:cNvPr id="97292" name="Text Box 12"/>
          <p:cNvSpPr txBox="1">
            <a:spLocks noChangeArrowheads="1"/>
          </p:cNvSpPr>
          <p:nvPr/>
        </p:nvSpPr>
        <p:spPr bwMode="auto">
          <a:xfrm>
            <a:off x="12423775" y="11868150"/>
            <a:ext cx="6610350" cy="5826125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3135313"/>
            <a:r>
              <a:rPr lang="en-US" sz="2800" b="1"/>
              <a:t>      </a:t>
            </a:r>
          </a:p>
          <a:p>
            <a:pPr defTabSz="3135313"/>
            <a:r>
              <a:rPr lang="en-US" sz="2800" b="1"/>
              <a:t>        </a:t>
            </a:r>
          </a:p>
          <a:p>
            <a:pPr algn="ctr" defTabSz="3135313"/>
            <a:r>
              <a:rPr lang="en-US" sz="3600" b="1"/>
              <a:t>Noble Hall Meeting Facilities</a:t>
            </a:r>
          </a:p>
          <a:p>
            <a:pPr defTabSz="3135313"/>
            <a:endParaRPr lang="en-US" sz="2000" b="1"/>
          </a:p>
          <a:p>
            <a:pPr defTabSz="3135313"/>
            <a:r>
              <a:rPr lang="en-US" sz="2800" b="1"/>
              <a:t> 1 = Rm 120 / Speaker Ready Room </a:t>
            </a:r>
          </a:p>
          <a:p>
            <a:pPr defTabSz="3135313"/>
            <a:r>
              <a:rPr lang="en-US" sz="2800" b="1"/>
              <a:t> 2 = Rm 130 / Technical Sessions</a:t>
            </a:r>
          </a:p>
          <a:p>
            <a:pPr defTabSz="3135313"/>
            <a:r>
              <a:rPr lang="en-US" sz="2800" b="1"/>
              <a:t> 3 = Foyer / Refreshments </a:t>
            </a:r>
          </a:p>
          <a:p>
            <a:pPr defTabSz="3135313"/>
            <a:r>
              <a:rPr lang="en-US" sz="2800" b="1"/>
              <a:t>          during Breaks</a:t>
            </a:r>
          </a:p>
          <a:p>
            <a:pPr defTabSz="3135313"/>
            <a:r>
              <a:rPr lang="en-US" sz="2800" b="1"/>
              <a:t> 4 = Rm 125 / Technical Sessions &amp;                </a:t>
            </a:r>
          </a:p>
          <a:p>
            <a:pPr defTabSz="3135313"/>
            <a:r>
              <a:rPr lang="en-US" sz="2800" b="1"/>
              <a:t>          Short Courses</a:t>
            </a:r>
          </a:p>
          <a:p>
            <a:pPr defTabSz="3135313"/>
            <a:r>
              <a:rPr lang="en-US" sz="2800" b="1"/>
              <a:t> 5 = Rm 140 / Short Courses</a:t>
            </a:r>
          </a:p>
          <a:p>
            <a:pPr defTabSz="3135313"/>
            <a:endParaRPr lang="en-US" sz="2800" b="1"/>
          </a:p>
          <a:p>
            <a:pPr defTabSz="3135313"/>
            <a:endParaRPr lang="en-US" sz="2000" b="1"/>
          </a:p>
          <a:p>
            <a:pPr defTabSz="3135313"/>
            <a:endParaRPr lang="en-US" sz="2000" b="1"/>
          </a:p>
        </p:txBody>
      </p:sp>
      <p:sp>
        <p:nvSpPr>
          <p:cNvPr id="97299" name="Text Box 19"/>
          <p:cNvSpPr txBox="1">
            <a:spLocks noChangeArrowheads="1"/>
          </p:cNvSpPr>
          <p:nvPr/>
        </p:nvSpPr>
        <p:spPr bwMode="auto">
          <a:xfrm>
            <a:off x="5942013" y="2222500"/>
            <a:ext cx="14628812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3135313"/>
            <a:r>
              <a:rPr lang="en-US" sz="12000" b="1"/>
              <a:t>RMS-AAPG MEETING</a:t>
            </a:r>
          </a:p>
          <a:p>
            <a:pPr algn="ctr" defTabSz="3135313"/>
            <a:r>
              <a:rPr lang="en-US" sz="10000" b="1"/>
              <a:t>NOBLE HALL MEETING FACILITIES</a:t>
            </a:r>
          </a:p>
        </p:txBody>
      </p:sp>
      <p:sp>
        <p:nvSpPr>
          <p:cNvPr id="97300" name="Rectangle 20"/>
          <p:cNvSpPr>
            <a:spLocks noChangeArrowheads="1"/>
          </p:cNvSpPr>
          <p:nvPr/>
        </p:nvSpPr>
        <p:spPr bwMode="auto">
          <a:xfrm>
            <a:off x="8208963" y="15419388"/>
            <a:ext cx="1028700" cy="1257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303" name="Text Box 23"/>
          <p:cNvSpPr txBox="1">
            <a:spLocks noChangeArrowheads="1"/>
          </p:cNvSpPr>
          <p:nvPr/>
        </p:nvSpPr>
        <p:spPr bwMode="auto">
          <a:xfrm>
            <a:off x="8289925" y="17714913"/>
            <a:ext cx="70485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3135313">
              <a:spcBef>
                <a:spcPct val="50000"/>
              </a:spcBef>
            </a:pPr>
            <a:r>
              <a:rPr lang="en-US" sz="4400" b="1"/>
              <a:t> 1</a:t>
            </a:r>
          </a:p>
        </p:txBody>
      </p:sp>
      <p:sp>
        <p:nvSpPr>
          <p:cNvPr id="97304" name="Text Box 24"/>
          <p:cNvSpPr txBox="1">
            <a:spLocks noChangeArrowheads="1"/>
          </p:cNvSpPr>
          <p:nvPr/>
        </p:nvSpPr>
        <p:spPr bwMode="auto">
          <a:xfrm>
            <a:off x="7891463" y="21070888"/>
            <a:ext cx="70485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3135313">
              <a:spcBef>
                <a:spcPct val="50000"/>
              </a:spcBef>
            </a:pPr>
            <a:r>
              <a:rPr lang="en-US" sz="4400" b="1"/>
              <a:t>2  </a:t>
            </a:r>
          </a:p>
        </p:txBody>
      </p:sp>
      <p:sp>
        <p:nvSpPr>
          <p:cNvPr id="97305" name="Text Box 25"/>
          <p:cNvSpPr txBox="1">
            <a:spLocks noChangeArrowheads="1"/>
          </p:cNvSpPr>
          <p:nvPr/>
        </p:nvSpPr>
        <p:spPr bwMode="auto">
          <a:xfrm>
            <a:off x="9799638" y="19135725"/>
            <a:ext cx="70485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3135313">
              <a:spcBef>
                <a:spcPct val="50000"/>
              </a:spcBef>
            </a:pPr>
            <a:r>
              <a:rPr lang="en-US" sz="4400" b="1"/>
              <a:t> 3</a:t>
            </a:r>
          </a:p>
        </p:txBody>
      </p:sp>
      <p:sp>
        <p:nvSpPr>
          <p:cNvPr id="97306" name="Text Box 26"/>
          <p:cNvSpPr txBox="1">
            <a:spLocks noChangeArrowheads="1"/>
          </p:cNvSpPr>
          <p:nvPr/>
        </p:nvSpPr>
        <p:spPr bwMode="auto">
          <a:xfrm>
            <a:off x="11152188" y="18086388"/>
            <a:ext cx="70485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3135313">
              <a:spcBef>
                <a:spcPct val="50000"/>
              </a:spcBef>
            </a:pPr>
            <a:r>
              <a:rPr lang="en-US" sz="4400" b="1"/>
              <a:t> 4</a:t>
            </a:r>
          </a:p>
        </p:txBody>
      </p:sp>
      <p:sp>
        <p:nvSpPr>
          <p:cNvPr id="97307" name="Text Box 27"/>
          <p:cNvSpPr txBox="1">
            <a:spLocks noChangeArrowheads="1"/>
          </p:cNvSpPr>
          <p:nvPr/>
        </p:nvSpPr>
        <p:spPr bwMode="auto">
          <a:xfrm>
            <a:off x="11395075" y="20759738"/>
            <a:ext cx="70485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3135313">
              <a:spcBef>
                <a:spcPct val="50000"/>
              </a:spcBef>
            </a:pPr>
            <a:r>
              <a:rPr lang="en-US" sz="4400" b="1"/>
              <a:t> 5</a:t>
            </a:r>
          </a:p>
        </p:txBody>
      </p:sp>
      <p:sp>
        <p:nvSpPr>
          <p:cNvPr id="97308" name="Rectangle 28"/>
          <p:cNvSpPr>
            <a:spLocks noChangeArrowheads="1"/>
          </p:cNvSpPr>
          <p:nvPr/>
        </p:nvSpPr>
        <p:spPr bwMode="auto">
          <a:xfrm>
            <a:off x="14049375" y="20718463"/>
            <a:ext cx="1390650" cy="1047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310" name="Oval 30"/>
          <p:cNvSpPr>
            <a:spLocks noChangeArrowheads="1"/>
          </p:cNvSpPr>
          <p:nvPr/>
        </p:nvSpPr>
        <p:spPr bwMode="auto">
          <a:xfrm>
            <a:off x="8308975" y="17708563"/>
            <a:ext cx="768350" cy="768350"/>
          </a:xfrm>
          <a:prstGeom prst="ellipse">
            <a:avLst/>
          </a:prstGeom>
          <a:noFill/>
          <a:ln w="1016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311" name="Oval 31"/>
          <p:cNvSpPr>
            <a:spLocks noChangeArrowheads="1"/>
          </p:cNvSpPr>
          <p:nvPr/>
        </p:nvSpPr>
        <p:spPr bwMode="auto">
          <a:xfrm>
            <a:off x="7794625" y="21083588"/>
            <a:ext cx="768350" cy="768350"/>
          </a:xfrm>
          <a:prstGeom prst="ellipse">
            <a:avLst/>
          </a:prstGeom>
          <a:noFill/>
          <a:ln w="1016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312" name="Oval 32"/>
          <p:cNvSpPr>
            <a:spLocks noChangeArrowheads="1"/>
          </p:cNvSpPr>
          <p:nvPr/>
        </p:nvSpPr>
        <p:spPr bwMode="auto">
          <a:xfrm>
            <a:off x="9790113" y="19116675"/>
            <a:ext cx="768350" cy="768350"/>
          </a:xfrm>
          <a:prstGeom prst="ellipse">
            <a:avLst/>
          </a:prstGeom>
          <a:noFill/>
          <a:ln w="1016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313" name="Oval 33"/>
          <p:cNvSpPr>
            <a:spLocks noChangeArrowheads="1"/>
          </p:cNvSpPr>
          <p:nvPr/>
        </p:nvSpPr>
        <p:spPr bwMode="auto">
          <a:xfrm>
            <a:off x="11153775" y="18070513"/>
            <a:ext cx="768350" cy="768350"/>
          </a:xfrm>
          <a:prstGeom prst="ellipse">
            <a:avLst/>
          </a:prstGeom>
          <a:noFill/>
          <a:ln w="1016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314" name="Oval 34"/>
          <p:cNvSpPr>
            <a:spLocks noChangeArrowheads="1"/>
          </p:cNvSpPr>
          <p:nvPr/>
        </p:nvSpPr>
        <p:spPr bwMode="auto">
          <a:xfrm>
            <a:off x="11372850" y="20756563"/>
            <a:ext cx="768350" cy="768350"/>
          </a:xfrm>
          <a:prstGeom prst="ellipse">
            <a:avLst/>
          </a:prstGeom>
          <a:noFill/>
          <a:ln w="1016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ChangeArrowheads="1"/>
          </p:cNvSpPr>
          <p:nvPr/>
        </p:nvSpPr>
        <p:spPr bwMode="auto">
          <a:xfrm>
            <a:off x="609600" y="609600"/>
            <a:ext cx="20813713" cy="31788100"/>
          </a:xfrm>
          <a:prstGeom prst="rect">
            <a:avLst/>
          </a:prstGeom>
          <a:noFill/>
          <a:ln w="1905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1907" name="Line 3"/>
          <p:cNvSpPr>
            <a:spLocks noChangeShapeType="1"/>
          </p:cNvSpPr>
          <p:nvPr/>
        </p:nvSpPr>
        <p:spPr bwMode="auto">
          <a:xfrm flipV="1">
            <a:off x="14476413" y="29602113"/>
            <a:ext cx="6904037" cy="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1908" name="Line 4"/>
          <p:cNvSpPr>
            <a:spLocks noChangeShapeType="1"/>
          </p:cNvSpPr>
          <p:nvPr/>
        </p:nvSpPr>
        <p:spPr bwMode="auto">
          <a:xfrm>
            <a:off x="14539913" y="29625925"/>
            <a:ext cx="0" cy="27432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1909" name="Text Box 5"/>
          <p:cNvSpPr txBox="1">
            <a:spLocks noChangeArrowheads="1"/>
          </p:cNvSpPr>
          <p:nvPr/>
        </p:nvSpPr>
        <p:spPr bwMode="auto">
          <a:xfrm>
            <a:off x="14601825" y="29851350"/>
            <a:ext cx="3532188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/>
            <a:r>
              <a:rPr lang="en-US" sz="3600" b="1"/>
              <a:t>Thank you to TerraTek for sponsoring our signs</a:t>
            </a:r>
          </a:p>
        </p:txBody>
      </p:sp>
      <p:pic>
        <p:nvPicPr>
          <p:cNvPr id="25191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64150" y="30394275"/>
            <a:ext cx="3086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1911" name="Picture 7" descr="100106_1303_RMS_logo_REV200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63738" y="2690813"/>
            <a:ext cx="3656012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1912" name="Picture 8" descr="CSWS Anno"/>
          <p:cNvPicPr>
            <a:picLocks noChangeAspect="1" noChangeArrowheads="1"/>
          </p:cNvPicPr>
          <p:nvPr/>
        </p:nvPicPr>
        <p:blipFill>
          <a:blip r:embed="rId5"/>
          <a:srcRect l="10603" t="3992" r="11374" b="5200"/>
          <a:stretch>
            <a:fillRect/>
          </a:stretch>
        </p:blipFill>
        <p:spPr bwMode="auto">
          <a:xfrm>
            <a:off x="1706563" y="12276138"/>
            <a:ext cx="18767425" cy="15443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251915" name="Rectangle 11"/>
          <p:cNvSpPr>
            <a:spLocks noChangeArrowheads="1"/>
          </p:cNvSpPr>
          <p:nvPr/>
        </p:nvSpPr>
        <p:spPr bwMode="auto">
          <a:xfrm>
            <a:off x="14770100" y="9080500"/>
            <a:ext cx="2006600" cy="2578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1918" name="Rectangle 14"/>
          <p:cNvSpPr>
            <a:spLocks noChangeArrowheads="1"/>
          </p:cNvSpPr>
          <p:nvPr/>
        </p:nvSpPr>
        <p:spPr bwMode="auto">
          <a:xfrm>
            <a:off x="13093700" y="9817100"/>
            <a:ext cx="952500" cy="774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1919" name="Text Box 15"/>
          <p:cNvSpPr txBox="1">
            <a:spLocks noChangeArrowheads="1"/>
          </p:cNvSpPr>
          <p:nvPr/>
        </p:nvSpPr>
        <p:spPr bwMode="auto">
          <a:xfrm>
            <a:off x="5839778" y="2092325"/>
            <a:ext cx="14628812" cy="832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3135313"/>
            <a:r>
              <a:rPr lang="en-US" sz="12000" b="1" dirty="0"/>
              <a:t>RMS-AAPG MEETING</a:t>
            </a:r>
          </a:p>
          <a:p>
            <a:pPr algn="ctr" defTabSz="3135313"/>
            <a:r>
              <a:rPr lang="en-US" sz="10000" b="1" dirty="0"/>
              <a:t>CENTER FOR SOUTHWEST STUDIES MEETING FACILITIES</a:t>
            </a:r>
          </a:p>
        </p:txBody>
      </p:sp>
      <p:sp>
        <p:nvSpPr>
          <p:cNvPr id="251920" name="Rectangle 16"/>
          <p:cNvSpPr>
            <a:spLocks noChangeArrowheads="1"/>
          </p:cNvSpPr>
          <p:nvPr/>
        </p:nvSpPr>
        <p:spPr bwMode="auto">
          <a:xfrm>
            <a:off x="13354050" y="21564600"/>
            <a:ext cx="46672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1921" name="Rectangle 17"/>
          <p:cNvSpPr>
            <a:spLocks noChangeArrowheads="1"/>
          </p:cNvSpPr>
          <p:nvPr/>
        </p:nvSpPr>
        <p:spPr bwMode="auto">
          <a:xfrm>
            <a:off x="13315950" y="21545550"/>
            <a:ext cx="4629150" cy="3286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1922" name="Rectangle 18"/>
          <p:cNvSpPr>
            <a:spLocks noChangeArrowheads="1"/>
          </p:cNvSpPr>
          <p:nvPr/>
        </p:nvSpPr>
        <p:spPr bwMode="auto">
          <a:xfrm>
            <a:off x="8143875" y="23345775"/>
            <a:ext cx="4857750" cy="1000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1923" name="AutoShape 19"/>
          <p:cNvSpPr>
            <a:spLocks noChangeArrowheads="1"/>
          </p:cNvSpPr>
          <p:nvPr/>
        </p:nvSpPr>
        <p:spPr bwMode="auto">
          <a:xfrm rot="-5400000">
            <a:off x="9902825" y="20524788"/>
            <a:ext cx="2505075" cy="10731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1924" name="Text Box 20"/>
          <p:cNvSpPr txBox="1">
            <a:spLocks noChangeAspect="1" noChangeArrowheads="1"/>
          </p:cNvSpPr>
          <p:nvPr/>
        </p:nvSpPr>
        <p:spPr bwMode="auto">
          <a:xfrm>
            <a:off x="10834688" y="22415500"/>
            <a:ext cx="3144837" cy="25193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3135313">
              <a:spcBef>
                <a:spcPct val="50000"/>
              </a:spcBef>
            </a:pPr>
            <a:r>
              <a:rPr lang="en-US" sz="3600" b="1"/>
              <a:t>From College Union Bldg and Noble Hall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609600" y="609600"/>
            <a:ext cx="20813713" cy="31788100"/>
          </a:xfrm>
          <a:prstGeom prst="rect">
            <a:avLst/>
          </a:prstGeom>
          <a:noFill/>
          <a:ln w="1905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331" name="Line 3"/>
          <p:cNvSpPr>
            <a:spLocks noChangeShapeType="1"/>
          </p:cNvSpPr>
          <p:nvPr/>
        </p:nvSpPr>
        <p:spPr bwMode="auto">
          <a:xfrm flipV="1">
            <a:off x="14476413" y="29602113"/>
            <a:ext cx="6904037" cy="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9332" name="Line 4"/>
          <p:cNvSpPr>
            <a:spLocks noChangeShapeType="1"/>
          </p:cNvSpPr>
          <p:nvPr/>
        </p:nvSpPr>
        <p:spPr bwMode="auto">
          <a:xfrm>
            <a:off x="14539913" y="29625925"/>
            <a:ext cx="0" cy="27432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14601825" y="29851350"/>
            <a:ext cx="3532188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135313"/>
            <a:r>
              <a:rPr lang="en-US" sz="3600" b="1"/>
              <a:t>Thank you to TerraTek for sponsoring our signs</a:t>
            </a:r>
          </a:p>
        </p:txBody>
      </p:sp>
      <p:pic>
        <p:nvPicPr>
          <p:cNvPr id="9933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64150" y="30394275"/>
            <a:ext cx="3086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5" name="Picture 7" descr="100106_1303_RMS_logo_REV200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1255713"/>
            <a:ext cx="494506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6" name="Picture 8" descr="DgoAnnoMap17May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96" t="6754" r="3023" b="6668"/>
          <a:stretch>
            <a:fillRect/>
          </a:stretch>
        </p:blipFill>
        <p:spPr bwMode="auto">
          <a:xfrm>
            <a:off x="2289174" y="6473195"/>
            <a:ext cx="17507585" cy="2264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6267450" y="1201738"/>
            <a:ext cx="14628813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3135313"/>
            <a:r>
              <a:rPr lang="en-US" sz="12000" b="1"/>
              <a:t>RMS-AAPG MEETING</a:t>
            </a:r>
          </a:p>
          <a:p>
            <a:pPr algn="ctr" defTabSz="3135313"/>
            <a:r>
              <a:rPr lang="en-US" sz="10000" b="1"/>
              <a:t>DURANGO SHUTTLE STOP MAP</a:t>
            </a:r>
          </a:p>
        </p:txBody>
      </p:sp>
      <p:sp>
        <p:nvSpPr>
          <p:cNvPr id="99339" name="Text Box 11"/>
          <p:cNvSpPr txBox="1">
            <a:spLocks noChangeArrowheads="1"/>
          </p:cNvSpPr>
          <p:nvPr/>
        </p:nvSpPr>
        <p:spPr bwMode="auto">
          <a:xfrm>
            <a:off x="3512503" y="16419830"/>
            <a:ext cx="3250247" cy="233910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ctr" defTabSz="3135313">
              <a:spcBef>
                <a:spcPct val="50000"/>
              </a:spcBef>
            </a:pPr>
            <a:r>
              <a:rPr lang="en-US" sz="2800" b="1" dirty="0"/>
              <a:t>S. Route picks up from Durango Transit Center only @ 250 West 8</a:t>
            </a:r>
            <a:r>
              <a:rPr lang="en-US" sz="2800" b="1" baseline="30000" dirty="0"/>
              <a:t>th</a:t>
            </a:r>
            <a:r>
              <a:rPr lang="en-US" sz="2800" b="1" dirty="0"/>
              <a:t> St. in Car Park Area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532</Words>
  <Application>Microsoft Office PowerPoint</Application>
  <PresentationFormat>Custom</PresentationFormat>
  <Paragraphs>134</Paragraphs>
  <Slides>9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Office Theme</vt:lpstr>
      <vt:lpstr>Picture</vt:lpstr>
      <vt:lpstr>Presentation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Bureau of Land Management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Pamela Leschak</dc:creator>
  <cp:lastModifiedBy>Pamela Leschak</cp:lastModifiedBy>
  <cp:revision>19</cp:revision>
  <dcterms:created xsi:type="dcterms:W3CDTF">2010-06-08T18:09:18Z</dcterms:created>
  <dcterms:modified xsi:type="dcterms:W3CDTF">2010-06-12T22:01:11Z</dcterms:modified>
</cp:coreProperties>
</file>